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5" r:id="rId2"/>
    <p:sldMasterId id="2147483673" r:id="rId3"/>
  </p:sldMasterIdLst>
  <p:notesMasterIdLst>
    <p:notesMasterId r:id="rId74"/>
  </p:notesMasterIdLst>
  <p:handoutMasterIdLst>
    <p:handoutMasterId r:id="rId75"/>
  </p:handoutMasterIdLst>
  <p:sldIdLst>
    <p:sldId id="331" r:id="rId4"/>
    <p:sldId id="258" r:id="rId5"/>
    <p:sldId id="345" r:id="rId6"/>
    <p:sldId id="348" r:id="rId7"/>
    <p:sldId id="283" r:id="rId8"/>
    <p:sldId id="284" r:id="rId9"/>
    <p:sldId id="285" r:id="rId10"/>
    <p:sldId id="260" r:id="rId11"/>
    <p:sldId id="262" r:id="rId12"/>
    <p:sldId id="294" r:id="rId13"/>
    <p:sldId id="295" r:id="rId14"/>
    <p:sldId id="296" r:id="rId15"/>
    <p:sldId id="297" r:id="rId16"/>
    <p:sldId id="300" r:id="rId17"/>
    <p:sldId id="267" r:id="rId18"/>
    <p:sldId id="268" r:id="rId19"/>
    <p:sldId id="269" r:id="rId20"/>
    <p:sldId id="274" r:id="rId21"/>
    <p:sldId id="276" r:id="rId22"/>
    <p:sldId id="279" r:id="rId23"/>
    <p:sldId id="280" r:id="rId24"/>
    <p:sldId id="281" r:id="rId25"/>
    <p:sldId id="282" r:id="rId26"/>
    <p:sldId id="286" r:id="rId27"/>
    <p:sldId id="287" r:id="rId28"/>
    <p:sldId id="288" r:id="rId29"/>
    <p:sldId id="289" r:id="rId30"/>
    <p:sldId id="291" r:id="rId31"/>
    <p:sldId id="292" r:id="rId32"/>
    <p:sldId id="293" r:id="rId33"/>
    <p:sldId id="344" r:id="rId34"/>
    <p:sldId id="301" r:id="rId35"/>
    <p:sldId id="302" r:id="rId36"/>
    <p:sldId id="304" r:id="rId37"/>
    <p:sldId id="305" r:id="rId38"/>
    <p:sldId id="306" r:id="rId39"/>
    <p:sldId id="309" r:id="rId40"/>
    <p:sldId id="310" r:id="rId41"/>
    <p:sldId id="311" r:id="rId42"/>
    <p:sldId id="312" r:id="rId43"/>
    <p:sldId id="313" r:id="rId44"/>
    <p:sldId id="332" r:id="rId45"/>
    <p:sldId id="333" r:id="rId46"/>
    <p:sldId id="334" r:id="rId47"/>
    <p:sldId id="359" r:id="rId48"/>
    <p:sldId id="335" r:id="rId49"/>
    <p:sldId id="336" r:id="rId50"/>
    <p:sldId id="337" r:id="rId51"/>
    <p:sldId id="339" r:id="rId52"/>
    <p:sldId id="340" r:id="rId53"/>
    <p:sldId id="341" r:id="rId54"/>
    <p:sldId id="342" r:id="rId55"/>
    <p:sldId id="343" r:id="rId56"/>
    <p:sldId id="358" r:id="rId57"/>
    <p:sldId id="361" r:id="rId58"/>
    <p:sldId id="360" r:id="rId59"/>
    <p:sldId id="362" r:id="rId60"/>
    <p:sldId id="364" r:id="rId61"/>
    <p:sldId id="366" r:id="rId62"/>
    <p:sldId id="363" r:id="rId63"/>
    <p:sldId id="365" r:id="rId64"/>
    <p:sldId id="368" r:id="rId65"/>
    <p:sldId id="367" r:id="rId66"/>
    <p:sldId id="369" r:id="rId67"/>
    <p:sldId id="354" r:id="rId68"/>
    <p:sldId id="355" r:id="rId69"/>
    <p:sldId id="356" r:id="rId70"/>
    <p:sldId id="370" r:id="rId71"/>
    <p:sldId id="357" r:id="rId72"/>
    <p:sldId id="371" r:id="rId7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CC00"/>
    <a:srgbClr val="FF3300"/>
    <a:srgbClr val="00FF00"/>
    <a:srgbClr val="FF9933"/>
    <a:srgbClr val="00FF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4" autoAdjust="0"/>
    <p:restoredTop sz="94563" autoAdjust="0"/>
  </p:normalViewPr>
  <p:slideViewPr>
    <p:cSldViewPr showGuides="1">
      <p:cViewPr varScale="1">
        <p:scale>
          <a:sx n="76" d="100"/>
          <a:sy n="76" d="100"/>
        </p:scale>
        <p:origin x="52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40" d="100"/>
          <a:sy n="40" d="100"/>
        </p:scale>
        <p:origin x="-154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944FAD4-1FCE-4623-A4F8-3C9F8E322B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385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057D88-D1D2-40D5-95E7-78517ECAB7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77682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2C38EC-D319-4075-89EB-DBDED761FB79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4937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8675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3989B9AB-9AA9-4D35-84ED-A29B9A94AE6B}" type="datetime1">
              <a:rPr lang="zh-CN" altLang="en-US"/>
              <a:pPr>
                <a:defRPr/>
              </a:pPr>
              <a:t>2016/6/14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F1695-975D-4780-BC03-8B0EA1D848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A342C4-E83B-49DB-B8D9-82713DB05F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2855"/>
      </p:ext>
    </p:extLst>
  </p:cSld>
  <p:clrMapOvr>
    <a:masterClrMapping/>
  </p:clrMapOvr>
  <p:transition spd="med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DAE5-5ABC-4FA5-9452-6C6FFD971A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1F535-792A-4A1E-A625-229FA13901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8537007"/>
      </p:ext>
    </p:extLst>
  </p:cSld>
  <p:clrMapOvr>
    <a:masterClrMapping/>
  </p:clrMapOvr>
  <p:transition spd="med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381000"/>
            <a:ext cx="2135187" cy="5641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381000"/>
            <a:ext cx="6253163" cy="5641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78A31-E7A1-4F42-832D-8BF33ED307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A68BF3-A661-40F5-B660-47D82B4CCD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6509970"/>
      </p:ext>
    </p:extLst>
  </p:cSld>
  <p:clrMapOvr>
    <a:masterClrMapping/>
  </p:clrMapOvr>
  <p:transition spd="med"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EDE32-E4D7-44BD-8A96-339B8416A503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AC526-B04B-4371-B736-CB8F2EEB5A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11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52D76-936A-4884-A312-5FE70B307606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A2025-CBC9-43E6-A49F-3169C31FD1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103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30BEE-CB3D-4E08-8259-76193E1EEEC5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CAD86-E842-4E75-8712-F7231F5223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89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01EFF-7947-4DCF-85CC-DC85A389E5D8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DD96F-D3CC-4A8D-BFCA-1042A913FF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139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9259D-2304-424A-A2AA-E3914E053251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702F8-2DDF-4C4A-8C2D-0FB5A00388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038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402B8-22B9-4915-9C31-2F3344B73C77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4F46-F731-4FE9-8140-D26B0FB525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035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C1970-0E67-4426-88B1-6A14DB71CE53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6A48E-49D7-4260-85AE-DC5AA0C8AB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039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20F74-005A-46C0-A2C0-EC8AAAAD1B11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2ADE8-D7FA-457C-A4C3-D60DD05974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41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42DAE-0E3E-4A1D-B1AE-211A6F950A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E41FA-0866-4941-B44D-7656CBC1AA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69981"/>
      </p:ext>
    </p:extLst>
  </p:cSld>
  <p:clrMapOvr>
    <a:masterClrMapping/>
  </p:clrMapOvr>
  <p:transition spd="med"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D8534-A1EB-454B-8F4D-F1C6240DEDA4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EBD4E-0031-4521-A0AB-E33E141260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221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8B69C-F933-42D0-A698-ADA8846539CF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2F59E-AF56-417C-A9A2-D8033BD155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44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8484C-56A8-4443-AA4F-7356A7558617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A86EC-B42C-44F8-9382-B2A7C724A6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224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07426-BE3A-44A9-A973-224656AA9843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06D03-6F24-455E-A732-D8F8C0E15F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605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4BDBD-29A4-4B5D-8C99-5AB87B3474F4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5F7CD-E26D-4051-8119-8F8E362771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726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76914-652E-4747-87FE-CC6F043878FC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20212-CFC0-426B-9276-F0377752A1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70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416F7-F5BA-441C-A614-395009C1EE04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D33D8-328B-4EA1-98C7-A06DB3145A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1899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F72DF-688D-4460-8D85-19E1E98B5663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E6D22-4F40-41B0-94F5-00B366E270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80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03A4D-DC7B-4092-A2DE-45193BE15285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74371-333A-404F-8EC6-357C6E86EB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57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25ED2-5B3B-4F0C-878C-DBBB768D0C08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1A87C-C835-41A7-A9E9-568B9F5B38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27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EFC65-891E-48E8-AEFA-E01904DDF8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3704E-2E7D-435C-B429-A8F4D6C03A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245875"/>
      </p:ext>
    </p:extLst>
  </p:cSld>
  <p:clrMapOvr>
    <a:masterClrMapping/>
  </p:clrMapOvr>
  <p:transition spd="med"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EF39C-B535-4E20-82BD-2FBF08F95CB7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04931-7376-4574-BCFA-853EC7DCED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213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E8E46-77A7-455E-88E1-EA5B72F823D7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9D161-6CAA-4DB1-BCBE-401377588E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500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019A1-5CAF-4194-86B0-E32060EE064F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1452C-3FF8-4AAD-A5CD-9E432B0152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84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95094-A569-4EA9-A089-2FC583431552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30F0F-F31A-42B9-9DAC-5C62841C8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66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752600"/>
            <a:ext cx="4194175" cy="4270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4194175" cy="4270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DBE1C-01CF-4A21-A856-36242D53FB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05475-A27B-4C76-9379-0F748136D3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469237"/>
      </p:ext>
    </p:extLst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E8192-DF1F-4671-A850-A363461903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CC4F8-CA92-4F80-9AA8-9FE558BA77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986126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75BB2-71C1-4A74-9486-537B792E1C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5A567-F404-44D5-BCD8-EE9B55AB7B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677046"/>
      </p:ext>
    </p:extLst>
  </p:cSld>
  <p:clrMapOvr>
    <a:masterClrMapping/>
  </p:clrMapOvr>
  <p:transition spd="med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877777-BCB2-4E61-90D5-63E723AEE5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FBAB1-3CE4-48B5-88B4-3BCE4108CB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8240446"/>
      </p:ext>
    </p:extLst>
  </p:cSld>
  <p:clrMapOvr>
    <a:masterClrMapping/>
  </p:clrMapOvr>
  <p:transition spd="med"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75407-CA6F-40B6-9E3E-7F94831B2C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6F2A0-331E-403D-BF3C-E18BAA02BE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994991"/>
      </p:ext>
    </p:extLst>
  </p:cSld>
  <p:clrMapOvr>
    <a:masterClrMapping/>
  </p:clrMapOvr>
  <p:transition spd="med"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0167E-6C0C-458B-B6AB-108CA0DEB8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F8B21-A123-4042-BDD6-D3E6163934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8942556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3810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752600"/>
            <a:ext cx="8540750" cy="427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fld id="{92A84960-335E-475B-9092-B8203D3E8B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3C16E900-17A1-4153-AFB1-7D452944C4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ransition spd="med"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5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210869-8D5E-4052-8E51-B07CCB7815D5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73FB1A8-3956-4F12-8968-79DEA0D9F9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451A63-7D29-4580-882B-3DEBF9877D76}" type="datetimeFigureOut">
              <a:rPr lang="zh-CN" altLang="en-US"/>
              <a:pPr>
                <a:defRPr/>
              </a:pPr>
              <a:t>2016/6/14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9D815F-728A-43A9-BC9D-80BD625D8B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idu.com/link?url=YUyl0HRjRFwBCPdenZa60fBFEfjWrTFF0T3gY2LVlnxgRwXFZ-vw0YlXPMiSrFR2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圆角矩形 3"/>
          <p:cNvSpPr>
            <a:spLocks noChangeArrowheads="1"/>
          </p:cNvSpPr>
          <p:nvPr/>
        </p:nvSpPr>
        <p:spPr bwMode="auto">
          <a:xfrm>
            <a:off x="1066800" y="1981200"/>
            <a:ext cx="7086600" cy="2019300"/>
          </a:xfrm>
          <a:prstGeom prst="roundRect">
            <a:avLst>
              <a:gd name="adj" fmla="val 16667"/>
            </a:avLst>
          </a:prstGeom>
          <a:solidFill>
            <a:srgbClr val="FF3300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6000" dirty="0">
                <a:solidFill>
                  <a:schemeClr val="bg1"/>
                </a:solidFill>
                <a:ea typeface="黑体" panose="02010609060101010101" pitchFamily="49" charset="-122"/>
              </a:rPr>
              <a:t>酶制剂发酵工艺</a:t>
            </a:r>
            <a:endParaRPr lang="zh-CN" altLang="en-US" sz="6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07950" y="476250"/>
            <a:ext cx="78835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36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三、培养基</a:t>
            </a:r>
          </a:p>
        </p:txBody>
      </p:sp>
      <p:sp>
        <p:nvSpPr>
          <p:cNvPr id="134147" name="Text Box 3"/>
          <p:cNvSpPr txBox="1">
            <a:spLocks noChangeArrowheads="1"/>
          </p:cNvSpPr>
          <p:nvPr/>
        </p:nvSpPr>
        <p:spPr bwMode="auto">
          <a:xfrm>
            <a:off x="323850" y="2693988"/>
            <a:ext cx="8569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00CC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800" b="1" dirty="0">
                <a:solidFill>
                  <a:srgbClr val="00CC00"/>
                </a:solidFill>
                <a:latin typeface="楷体_GB2312" pitchFamily="49" charset="-122"/>
                <a:ea typeface="楷体_GB2312" pitchFamily="49" charset="-122"/>
              </a:rPr>
              <a:t>、碳源</a:t>
            </a:r>
            <a:r>
              <a:rPr kumimoji="1"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800" b="1" u="sng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提供碳元素；能源。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2219043"/>
            <a:ext cx="864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碳源、氮源、无机盐、生长因素、水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等。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250825" y="3422650"/>
            <a:ext cx="8642350" cy="173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来源：淀粉及其水解物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—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淀粉水解糖、糖蜜、或含淀粉的原料如大米、薯类、玉米、麸皮、米糠等。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此外石油产品中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12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碳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—16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碳的碳氢化合物已成功用作微生物培养基的碳源。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23850" y="5343525"/>
            <a:ext cx="8569325" cy="11137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kumimoji="1"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注意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：在选择碳源时，应尽量选择对所需酶有诱导作用的碳源，而不使用或少使用有分解代谢物阻遏作用的碳源。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323850" y="1300164"/>
            <a:ext cx="85693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培养基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是人工配制的供微生物生长、繁殖及合成酶的营养物质的混合物。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/>
      <p:bldP spid="134149" grpId="0"/>
      <p:bldP spid="1341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323850" y="749300"/>
            <a:ext cx="8569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、氮源</a:t>
            </a:r>
            <a:r>
              <a:rPr kumimoji="1"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800" b="1" u="sng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提供氮元素。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52400" y="1371600"/>
            <a:ext cx="91217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latin typeface="+mn-lt"/>
              </a:rPr>
              <a:t>  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kumimoji="1" lang="zh-CN" altLang="en-US" sz="2800" b="1" dirty="0">
                <a:solidFill>
                  <a:srgbClr val="000000"/>
                </a:solidFill>
                <a:latin typeface="+mn-lt"/>
              </a:rPr>
              <a:t>来源：①有机氮：常利用农副产品的籽实榨油后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+mn-lt"/>
              </a:rPr>
              <a:t>的 </a:t>
            </a:r>
            <a:endParaRPr kumimoji="1" lang="en-US" altLang="zh-CN" sz="2800" b="1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latin typeface="+mn-lt"/>
              </a:rPr>
              <a:t> 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        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+mn-lt"/>
              </a:rPr>
              <a:t>副产品</a:t>
            </a:r>
            <a:r>
              <a:rPr kumimoji="1" lang="zh-CN" altLang="en-US" sz="2800" b="1" dirty="0">
                <a:solidFill>
                  <a:srgbClr val="000000"/>
                </a:solidFill>
                <a:latin typeface="+mn-lt"/>
              </a:rPr>
              <a:t>，如豆饼、花生饼、菜子饼等；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+mn-lt"/>
              </a:rPr>
              <a:t>      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+mn-lt"/>
              </a:rPr>
              <a:t>   ②</a:t>
            </a:r>
            <a:r>
              <a:rPr kumimoji="1" lang="zh-CN" altLang="en-US" sz="2800" b="1" dirty="0">
                <a:solidFill>
                  <a:srgbClr val="000000"/>
                </a:solidFill>
                <a:latin typeface="+mn-lt"/>
              </a:rPr>
              <a:t>无机氮：含氮的无机化合物，如（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NH</a:t>
            </a:r>
            <a:r>
              <a:rPr kumimoji="1" lang="en-US" altLang="zh-CN" sz="2800" b="1" baseline="-25000" dirty="0" smtClean="0">
                <a:solidFill>
                  <a:srgbClr val="000000"/>
                </a:solidFill>
                <a:latin typeface="+mn-lt"/>
              </a:rPr>
              <a:t>4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)</a:t>
            </a:r>
            <a:r>
              <a:rPr kumimoji="1" lang="en-US" altLang="zh-CN" sz="2800" b="1" baseline="-25000" dirty="0" smtClean="0">
                <a:solidFill>
                  <a:srgbClr val="000000"/>
                </a:solidFill>
                <a:latin typeface="+mn-lt"/>
              </a:rPr>
              <a:t>2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SO</a:t>
            </a:r>
            <a:r>
              <a:rPr kumimoji="1" lang="en-US" altLang="zh-CN" sz="1800" b="1" dirty="0" smtClean="0">
                <a:solidFill>
                  <a:srgbClr val="000000"/>
                </a:solidFill>
                <a:latin typeface="+mn-lt"/>
              </a:rPr>
              <a:t>4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+mn-lt"/>
              </a:rPr>
              <a:t>、 </a:t>
            </a:r>
            <a:endParaRPr kumimoji="1" lang="en-US" altLang="zh-CN" sz="2800" b="1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latin typeface="+mn-lt"/>
              </a:rPr>
              <a:t> 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        NH</a:t>
            </a:r>
            <a:r>
              <a:rPr kumimoji="1" lang="en-US" altLang="zh-CN" sz="2800" b="1" baseline="-25000" dirty="0" smtClean="0">
                <a:solidFill>
                  <a:srgbClr val="000000"/>
                </a:solidFill>
                <a:latin typeface="+mn-lt"/>
              </a:rPr>
              <a:t>4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NO</a:t>
            </a:r>
            <a:r>
              <a:rPr kumimoji="1" lang="en-US" altLang="zh-CN" sz="2800" b="1" baseline="-25000" dirty="0" smtClean="0">
                <a:solidFill>
                  <a:srgbClr val="000000"/>
                </a:solidFill>
                <a:latin typeface="+mn-lt"/>
              </a:rPr>
              <a:t>3 </a:t>
            </a:r>
            <a:r>
              <a:rPr kumimoji="1" lang="zh-CN" altLang="en-US" sz="2800" b="1" dirty="0">
                <a:solidFill>
                  <a:srgbClr val="000000"/>
                </a:solidFill>
                <a:latin typeface="+mn-lt"/>
              </a:rPr>
              <a:t>、</a:t>
            </a:r>
            <a:r>
              <a:rPr kumimoji="1" lang="en-US" altLang="zh-CN" sz="2800" b="1" dirty="0">
                <a:solidFill>
                  <a:srgbClr val="000000"/>
                </a:solidFill>
                <a:latin typeface="+mn-lt"/>
              </a:rPr>
              <a:t>NaNO</a:t>
            </a:r>
            <a:r>
              <a:rPr kumimoji="1" lang="en-US" altLang="zh-CN" sz="2800" b="1" baseline="-25000" dirty="0">
                <a:solidFill>
                  <a:srgbClr val="000000"/>
                </a:solidFill>
                <a:latin typeface="+mn-lt"/>
              </a:rPr>
              <a:t>3</a:t>
            </a:r>
            <a:r>
              <a:rPr kumimoji="1" lang="zh-CN" altLang="en-US" sz="2800" b="1" dirty="0">
                <a:solidFill>
                  <a:srgbClr val="000000"/>
                </a:solidFill>
                <a:latin typeface="+mn-lt"/>
              </a:rPr>
              <a:t>和（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NH</a:t>
            </a:r>
            <a:r>
              <a:rPr kumimoji="1" lang="en-US" altLang="zh-CN" sz="2800" b="1" baseline="-25000" dirty="0" smtClean="0">
                <a:solidFill>
                  <a:srgbClr val="000000"/>
                </a:solidFill>
                <a:latin typeface="+mn-lt"/>
              </a:rPr>
              <a:t>4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)</a:t>
            </a:r>
            <a:r>
              <a:rPr kumimoji="1" lang="en-US" altLang="zh-CN" sz="2800" b="1" baseline="-25000" dirty="0" smtClean="0">
                <a:solidFill>
                  <a:srgbClr val="000000"/>
                </a:solidFill>
                <a:latin typeface="+mn-lt"/>
              </a:rPr>
              <a:t>3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+mn-lt"/>
              </a:rPr>
              <a:t>PO</a:t>
            </a:r>
            <a:r>
              <a:rPr kumimoji="1" lang="en-US" altLang="zh-CN" sz="2800" b="1" baseline="-25000" dirty="0" smtClean="0">
                <a:solidFill>
                  <a:srgbClr val="000000"/>
                </a:solidFill>
                <a:latin typeface="+mn-lt"/>
              </a:rPr>
              <a:t>4</a:t>
            </a:r>
            <a:r>
              <a:rPr kumimoji="1" lang="zh-CN" altLang="en-US" sz="2800" b="1" dirty="0">
                <a:solidFill>
                  <a:srgbClr val="000000"/>
                </a:solidFill>
                <a:latin typeface="+mn-lt"/>
              </a:rPr>
              <a:t>等。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323850" y="4144594"/>
            <a:ext cx="8569325" cy="244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、无机盐</a:t>
            </a:r>
            <a:r>
              <a:rPr kumimoji="1"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800" b="1" u="sng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大量元素和微量元素</a:t>
            </a:r>
            <a:r>
              <a:rPr kumimoji="1"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     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      基本功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能：构成细胞的成分；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    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      构成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酶产品的组分；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    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      作为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酶的激活剂。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23850" y="606425"/>
            <a:ext cx="8569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00CC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800" b="1" dirty="0">
                <a:solidFill>
                  <a:srgbClr val="00CC00"/>
                </a:solidFill>
                <a:latin typeface="楷体_GB2312" pitchFamily="49" charset="-122"/>
                <a:ea typeface="楷体_GB2312" pitchFamily="49" charset="-122"/>
              </a:rPr>
              <a:t>、生长因子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323850" y="1187450"/>
            <a:ext cx="8569325" cy="11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指微生物生长繁殖所必不可缺的微量有机物，主要包括各种氨基酸、嘌呤或嘧啶、维生素等三类物质。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323849" y="2363128"/>
            <a:ext cx="8569325" cy="11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酶制剂中所用的生长因子，大多是由天然原料提供，如玉米浆、麦芽汁、豆芽汁、麸皮、米糠、酵母膏等。</a:t>
            </a:r>
          </a:p>
        </p:txBody>
      </p:sp>
      <p:sp>
        <p:nvSpPr>
          <p:cNvPr id="136197" name="Text Box 5"/>
          <p:cNvSpPr txBox="1">
            <a:spLocks noChangeArrowheads="1"/>
          </p:cNvSpPr>
          <p:nvPr/>
        </p:nvSpPr>
        <p:spPr bwMode="auto">
          <a:xfrm>
            <a:off x="287337" y="3733800"/>
            <a:ext cx="8569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zh-CN" altLang="en-US" sz="28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、水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6" grpId="0"/>
      <p:bldP spid="1361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50825" y="981075"/>
            <a:ext cx="8424863" cy="393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配制培养基的注意事项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）培养基的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碳氮比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是培养基成分配比的重点；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）碳源和氮源的选择，要注意避免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碳</a:t>
            </a:r>
            <a:r>
              <a:rPr lang="zh-CN" altLang="en-US" sz="2800" b="1" dirty="0" smtClean="0">
                <a:solidFill>
                  <a:srgbClr val="FF3300"/>
                </a:solidFill>
                <a:latin typeface="宋体" panose="02010600030101010101" pitchFamily="2" charset="-122"/>
              </a:rPr>
              <a:t>分解代谢阻遏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；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）培养基中无机盐的选择要注意盐类引起的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生理酸碱性反应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）发酵生产所用的培养基成分配比</a:t>
            </a:r>
            <a:r>
              <a:rPr lang="zh-CN" altLang="en-US" sz="2800" b="1" dirty="0">
                <a:solidFill>
                  <a:srgbClr val="00CC00"/>
                </a:solidFill>
                <a:latin typeface="宋体" panose="02010600030101010101" pitchFamily="2" charset="-122"/>
              </a:rPr>
              <a:t>不可轻易改变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78593" y="720570"/>
            <a:ext cx="42497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00CC00"/>
                </a:solidFill>
                <a:ea typeface="楷体_GB2312" pitchFamily="49" charset="-122"/>
              </a:rPr>
              <a:t>（二）培养基的种类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625758" y="1644911"/>
            <a:ext cx="820896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b="1" dirty="0">
                <a:solidFill>
                  <a:srgbClr val="000C0C"/>
                </a:solidFill>
                <a:latin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000C0C"/>
                </a:solidFill>
                <a:latin typeface="宋体" panose="02010600030101010101" pitchFamily="2" charset="-122"/>
              </a:rPr>
              <a:t>、斜面培养基：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000C0C"/>
                </a:solidFill>
                <a:latin typeface="宋体" panose="02010600030101010101" pitchFamily="2" charset="-122"/>
              </a:rPr>
              <a:t>    是供菌种生长繁殖使用的。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85049" y="3276600"/>
            <a:ext cx="67833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b="1" dirty="0">
                <a:solidFill>
                  <a:srgbClr val="000C0C"/>
                </a:solidFill>
                <a:latin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000C0C"/>
                </a:solidFill>
                <a:latin typeface="宋体" panose="02010600030101010101" pitchFamily="2" charset="-122"/>
              </a:rPr>
              <a:t>、种子培养基：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000C0C"/>
                </a:solidFill>
                <a:latin typeface="宋体" panose="02010600030101010101" pitchFamily="2" charset="-122"/>
              </a:rPr>
              <a:t>    是供菌种生长繁殖使用的。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608013" y="5124499"/>
            <a:ext cx="88201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b="1" dirty="0">
                <a:solidFill>
                  <a:srgbClr val="000C0C"/>
                </a:solidFill>
                <a:latin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000C0C"/>
                </a:solidFill>
                <a:latin typeface="宋体" panose="02010600030101010101" pitchFamily="2" charset="-122"/>
              </a:rPr>
              <a:t>、发酵培养：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000C0C"/>
                </a:solidFill>
                <a:latin typeface="宋体" panose="02010600030101010101" pitchFamily="2" charset="-122"/>
              </a:rPr>
              <a:t>    是供菌种生长繁殖和发酵产物合成之用。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50825" y="476250"/>
            <a:ext cx="85693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00CC00"/>
                </a:solidFill>
                <a:ea typeface="黑体" panose="02010609060101010101" pitchFamily="49" charset="-122"/>
              </a:rPr>
              <a:t>三、酶发酵生产的类型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533400" y="1302264"/>
            <a:ext cx="8496300" cy="425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FF3300"/>
                </a:solidFill>
                <a:latin typeface="+mn-ea"/>
                <a:ea typeface="+mn-ea"/>
              </a:rPr>
              <a:t>、液体深层发酵：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  <a:latin typeface="+mn-ea"/>
                <a:ea typeface="+mn-ea"/>
              </a:rPr>
              <a:t>    液体培养基，经灭菌、冷却后，接入产酶细胞，在一定条件下发酵。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zh-CN" sz="2800" b="1" dirty="0">
                <a:solidFill>
                  <a:srgbClr val="00CC00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00CC00"/>
                </a:solidFill>
                <a:latin typeface="+mn-ea"/>
                <a:ea typeface="+mn-ea"/>
              </a:rPr>
              <a:t>、固体培养发酵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2400" b="1" dirty="0">
                <a:solidFill>
                  <a:srgbClr val="00CC00"/>
                </a:solidFill>
                <a:latin typeface="+mn-ea"/>
                <a:ea typeface="+mn-ea"/>
              </a:rPr>
              <a:t>    培养基以麸皮、米糠等为主要原料，经灭菌后，接入产酶菌株，在一定条件下发酵。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、固定化细胞发酵（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70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年代后期发展）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 将细胞固定在载体上后，进行发酵生产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53500" y="1652537"/>
            <a:ext cx="48334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3600" b="1" dirty="0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一、酶生物合成的过程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198563" y="2906712"/>
            <a:ext cx="719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DNA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3071813" y="2906712"/>
            <a:ext cx="719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RNA</a:t>
            </a: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5016500" y="2906712"/>
            <a:ext cx="3670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蛋白质（新生多肽链）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5302250" y="4275137"/>
            <a:ext cx="309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成熟蛋白质（酶）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5086350" y="5715000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胞内</a:t>
            </a:r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6670675" y="5715000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胞外</a:t>
            </a:r>
          </a:p>
        </p:txBody>
      </p:sp>
      <p:sp>
        <p:nvSpPr>
          <p:cNvPr id="107531" name="AutoShape 11"/>
          <p:cNvSpPr>
            <a:spLocks noChangeArrowheads="1"/>
          </p:cNvSpPr>
          <p:nvPr/>
        </p:nvSpPr>
        <p:spPr bwMode="auto">
          <a:xfrm>
            <a:off x="6167438" y="3409950"/>
            <a:ext cx="71437" cy="936625"/>
          </a:xfrm>
          <a:prstGeom prst="downArrow">
            <a:avLst>
              <a:gd name="adj1" fmla="val 50000"/>
              <a:gd name="adj2" fmla="val 327780"/>
            </a:avLst>
          </a:prstGeom>
          <a:solidFill>
            <a:srgbClr val="FF3300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FF3300"/>
              </a:solidFill>
            </a:endParaRPr>
          </a:p>
        </p:txBody>
      </p:sp>
      <p:sp>
        <p:nvSpPr>
          <p:cNvPr id="107532" name="AutoShape 12"/>
          <p:cNvSpPr>
            <a:spLocks noChangeArrowheads="1"/>
          </p:cNvSpPr>
          <p:nvPr/>
        </p:nvSpPr>
        <p:spPr bwMode="auto">
          <a:xfrm>
            <a:off x="1917700" y="3122612"/>
            <a:ext cx="1152525" cy="71438"/>
          </a:xfrm>
          <a:prstGeom prst="rightArrow">
            <a:avLst>
              <a:gd name="adj1" fmla="val 50000"/>
              <a:gd name="adj2" fmla="val 403331"/>
            </a:avLst>
          </a:prstGeom>
          <a:solidFill>
            <a:srgbClr val="FF3300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FF3300"/>
              </a:solidFill>
            </a:endParaRPr>
          </a:p>
        </p:txBody>
      </p:sp>
      <p:sp>
        <p:nvSpPr>
          <p:cNvPr id="107533" name="AutoShape 13"/>
          <p:cNvSpPr>
            <a:spLocks noChangeArrowheads="1"/>
          </p:cNvSpPr>
          <p:nvPr/>
        </p:nvSpPr>
        <p:spPr bwMode="auto">
          <a:xfrm>
            <a:off x="3790950" y="3122612"/>
            <a:ext cx="1152525" cy="71438"/>
          </a:xfrm>
          <a:prstGeom prst="rightArrow">
            <a:avLst>
              <a:gd name="adj1" fmla="val 50000"/>
              <a:gd name="adj2" fmla="val 403331"/>
            </a:avLst>
          </a:prstGeom>
          <a:solidFill>
            <a:srgbClr val="FF3300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FF3300"/>
              </a:solidFill>
            </a:endParaRPr>
          </a:p>
        </p:txBody>
      </p:sp>
      <p:sp>
        <p:nvSpPr>
          <p:cNvPr id="107534" name="AutoShape 14"/>
          <p:cNvSpPr>
            <a:spLocks noChangeArrowheads="1"/>
          </p:cNvSpPr>
          <p:nvPr/>
        </p:nvSpPr>
        <p:spPr bwMode="auto">
          <a:xfrm flipH="1">
            <a:off x="6167438" y="4706937"/>
            <a:ext cx="71437" cy="503238"/>
          </a:xfrm>
          <a:prstGeom prst="downArrow">
            <a:avLst>
              <a:gd name="adj1" fmla="val 50000"/>
              <a:gd name="adj2" fmla="val 176113"/>
            </a:avLst>
          </a:prstGeom>
          <a:solidFill>
            <a:srgbClr val="FF3300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FF3300"/>
              </a:solidFill>
            </a:endParaRPr>
          </a:p>
        </p:txBody>
      </p:sp>
      <p:sp>
        <p:nvSpPr>
          <p:cNvPr id="107535" name="AutoShape 15"/>
          <p:cNvSpPr>
            <a:spLocks noChangeArrowheads="1"/>
          </p:cNvSpPr>
          <p:nvPr/>
        </p:nvSpPr>
        <p:spPr bwMode="auto">
          <a:xfrm rot="8646232">
            <a:off x="5473700" y="5424487"/>
            <a:ext cx="792163" cy="71438"/>
          </a:xfrm>
          <a:prstGeom prst="rightArrow">
            <a:avLst>
              <a:gd name="adj1" fmla="val 50000"/>
              <a:gd name="adj2" fmla="val 277220"/>
            </a:avLst>
          </a:prstGeom>
          <a:solidFill>
            <a:srgbClr val="FF3300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FF3300"/>
              </a:solidFill>
            </a:endParaRPr>
          </a:p>
        </p:txBody>
      </p:sp>
      <p:sp>
        <p:nvSpPr>
          <p:cNvPr id="107536" name="AutoShape 16"/>
          <p:cNvSpPr>
            <a:spLocks noChangeArrowheads="1"/>
          </p:cNvSpPr>
          <p:nvPr/>
        </p:nvSpPr>
        <p:spPr bwMode="auto">
          <a:xfrm rot="1738638">
            <a:off x="6167438" y="5354637"/>
            <a:ext cx="792162" cy="71438"/>
          </a:xfrm>
          <a:prstGeom prst="rightArrow">
            <a:avLst>
              <a:gd name="adj1" fmla="val 50000"/>
              <a:gd name="adj2" fmla="val 277220"/>
            </a:avLst>
          </a:prstGeom>
          <a:solidFill>
            <a:srgbClr val="FF3300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FF3300"/>
              </a:solidFill>
            </a:endParaRPr>
          </a:p>
        </p:txBody>
      </p:sp>
      <p:sp>
        <p:nvSpPr>
          <p:cNvPr id="107537" name="Text Box 17"/>
          <p:cNvSpPr txBox="1">
            <a:spLocks noChangeArrowheads="1"/>
          </p:cNvSpPr>
          <p:nvPr/>
        </p:nvSpPr>
        <p:spPr bwMode="auto">
          <a:xfrm>
            <a:off x="2135188" y="2690812"/>
            <a:ext cx="1008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CC00"/>
                </a:solidFill>
                <a:latin typeface="宋体" panose="02010600030101010101" pitchFamily="2" charset="-122"/>
              </a:rPr>
              <a:t>转录</a:t>
            </a:r>
          </a:p>
        </p:txBody>
      </p:sp>
      <p:sp>
        <p:nvSpPr>
          <p:cNvPr id="107538" name="Text Box 18"/>
          <p:cNvSpPr txBox="1">
            <a:spLocks noChangeArrowheads="1"/>
          </p:cNvSpPr>
          <p:nvPr/>
        </p:nvSpPr>
        <p:spPr bwMode="auto">
          <a:xfrm>
            <a:off x="4006850" y="2690812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CC00"/>
                </a:solidFill>
                <a:latin typeface="宋体" panose="02010600030101010101" pitchFamily="2" charset="-122"/>
              </a:rPr>
              <a:t>翻译</a:t>
            </a:r>
          </a:p>
        </p:txBody>
      </p:sp>
      <p:sp>
        <p:nvSpPr>
          <p:cNvPr id="107539" name="Text Box 19"/>
          <p:cNvSpPr txBox="1">
            <a:spLocks noChangeArrowheads="1"/>
          </p:cNvSpPr>
          <p:nvPr/>
        </p:nvSpPr>
        <p:spPr bwMode="auto">
          <a:xfrm>
            <a:off x="6383338" y="3625850"/>
            <a:ext cx="1008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00CC00"/>
                </a:solidFill>
                <a:latin typeface="宋体" panose="02010600030101010101" pitchFamily="2" charset="-122"/>
              </a:rPr>
              <a:t>加工</a:t>
            </a:r>
          </a:p>
        </p:txBody>
      </p:sp>
      <p:sp>
        <p:nvSpPr>
          <p:cNvPr id="107540" name="Text Box 20"/>
          <p:cNvSpPr txBox="1">
            <a:spLocks noChangeArrowheads="1"/>
          </p:cNvSpPr>
          <p:nvPr/>
        </p:nvSpPr>
        <p:spPr bwMode="auto">
          <a:xfrm>
            <a:off x="6310313" y="4813300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00CC00"/>
                </a:solidFill>
                <a:latin typeface="宋体" panose="02010600030101010101" pitchFamily="2" charset="-122"/>
              </a:rPr>
              <a:t>分泌或定位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1377156" y="595958"/>
            <a:ext cx="6535737" cy="720247"/>
          </a:xfrm>
          <a:prstGeom prst="roundRect">
            <a:avLst/>
          </a:prstGeom>
          <a:solidFill>
            <a:srgbClr val="FF3300">
              <a:alpha val="94000"/>
            </a:srgbClr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第二节 酶生物合成的基本理论</a:t>
            </a: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7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7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07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0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07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6" grpId="0"/>
      <p:bldP spid="107527" grpId="0"/>
      <p:bldP spid="107528" grpId="0"/>
      <p:bldP spid="107529" grpId="0"/>
      <p:bldP spid="107530" grpId="0"/>
      <p:bldP spid="107531" grpId="0" animBg="1"/>
      <p:bldP spid="107532" grpId="0" animBg="1"/>
      <p:bldP spid="107533" grpId="0" animBg="1"/>
      <p:bldP spid="107534" grpId="0" animBg="1"/>
      <p:bldP spid="107535" grpId="0" animBg="1"/>
      <p:bldP spid="107536" grpId="0" animBg="1"/>
      <p:bldP spid="107537" grpId="0"/>
      <p:bldP spid="107538" grpId="0"/>
      <p:bldP spid="107539" grpId="0"/>
      <p:bldP spid="1075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570677" y="3330131"/>
            <a:ext cx="1324923" cy="537733"/>
          </a:xfrm>
          <a:prstGeom prst="round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570676" y="2541598"/>
            <a:ext cx="1324923" cy="537733"/>
          </a:xfrm>
          <a:prstGeom prst="round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96875" y="749300"/>
            <a:ext cx="83518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3600" b="1" dirty="0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二、酶生物合成的调节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95288" y="1676400"/>
            <a:ext cx="84978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  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按酶生物合成的速度把细胞中合成的酶分为两类：</a:t>
            </a:r>
          </a:p>
        </p:txBody>
      </p:sp>
      <p:grpSp>
        <p:nvGrpSpPr>
          <p:cNvPr id="26628" name="Group 4"/>
          <p:cNvGrpSpPr>
            <a:grpSpLocks/>
          </p:cNvGrpSpPr>
          <p:nvPr/>
        </p:nvGrpSpPr>
        <p:grpSpPr bwMode="auto">
          <a:xfrm>
            <a:off x="1320321" y="2505789"/>
            <a:ext cx="7572854" cy="2347913"/>
            <a:chOff x="835" y="1758"/>
            <a:chExt cx="3612" cy="1479"/>
          </a:xfrm>
        </p:grpSpPr>
        <p:sp>
          <p:nvSpPr>
            <p:cNvPr id="26630" name="Text Box 5"/>
            <p:cNvSpPr txBox="1">
              <a:spLocks noChangeArrowheads="1"/>
            </p:cNvSpPr>
            <p:nvPr/>
          </p:nvSpPr>
          <p:spPr bwMode="auto">
            <a:xfrm>
              <a:off x="946" y="1758"/>
              <a:ext cx="31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组成酶</a:t>
              </a:r>
              <a:r>
                <a:rPr kumimoji="1" lang="zh-CN" altLang="en-US" b="1" dirty="0" smtClean="0">
                  <a:solidFill>
                    <a:schemeClr val="bg1"/>
                  </a:solidFill>
                  <a:latin typeface="宋体" panose="02010600030101010101" pitchFamily="2" charset="-122"/>
                </a:rPr>
                <a:t> </a:t>
              </a:r>
              <a:r>
                <a:rPr kumimoji="1" lang="en-US" altLang="zh-CN" b="1" dirty="0" smtClean="0">
                  <a:solidFill>
                    <a:srgbClr val="000000"/>
                  </a:solidFill>
                  <a:latin typeface="宋体" panose="02010600030101010101" pitchFamily="2" charset="-122"/>
                </a:rPr>
                <a:t>— </a:t>
              </a:r>
              <a:r>
                <a:rPr kumimoji="1" lang="zh-CN" altLang="en-US" b="1" dirty="0" smtClean="0">
                  <a:solidFill>
                    <a:srgbClr val="000000"/>
                  </a:solidFill>
                  <a:latin typeface="宋体" panose="02010600030101010101" pitchFamily="2" charset="-122"/>
                </a:rPr>
                <a:t>恒定</a:t>
              </a:r>
              <a:r>
                <a:rPr kumimoji="1" lang="zh-CN" altLang="en-US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（速度、浓度）</a:t>
              </a:r>
            </a:p>
          </p:txBody>
        </p:sp>
        <p:sp>
          <p:nvSpPr>
            <p:cNvPr id="26631" name="Text Box 6"/>
            <p:cNvSpPr txBox="1">
              <a:spLocks noChangeArrowheads="1"/>
            </p:cNvSpPr>
            <p:nvPr/>
          </p:nvSpPr>
          <p:spPr bwMode="auto">
            <a:xfrm>
              <a:off x="930" y="2248"/>
              <a:ext cx="142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诱导酶</a:t>
              </a:r>
              <a:r>
                <a:rPr kumimoji="1" lang="zh-CN" altLang="en-US" b="1" dirty="0" smtClean="0">
                  <a:solidFill>
                    <a:schemeClr val="bg1"/>
                  </a:solidFill>
                  <a:latin typeface="宋体" panose="02010600030101010101" pitchFamily="2" charset="-122"/>
                </a:rPr>
                <a:t> </a:t>
              </a:r>
              <a:r>
                <a:rPr kumimoji="1" lang="en-US" altLang="zh-CN" b="1" dirty="0" smtClean="0">
                  <a:solidFill>
                    <a:srgbClr val="000000"/>
                  </a:solidFill>
                  <a:latin typeface="宋体" panose="02010600030101010101" pitchFamily="2" charset="-122"/>
                </a:rPr>
                <a:t>—</a:t>
              </a:r>
              <a:endParaRPr kumimoji="1" lang="en-US" altLang="zh-CN" b="1" dirty="0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6632" name="Text Box 7"/>
            <p:cNvSpPr txBox="1">
              <a:spLocks noChangeArrowheads="1"/>
            </p:cNvSpPr>
            <p:nvPr/>
          </p:nvSpPr>
          <p:spPr bwMode="auto">
            <a:xfrm>
              <a:off x="1868" y="2248"/>
              <a:ext cx="2579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b="1" dirty="0" smtClean="0">
                  <a:solidFill>
                    <a:srgbClr val="000000"/>
                  </a:solidFill>
                  <a:latin typeface="宋体" panose="02010600030101010101" pitchFamily="2" charset="-122"/>
                </a:rPr>
                <a:t>在</a:t>
              </a:r>
              <a:r>
                <a:rPr kumimoji="1" lang="zh-CN" altLang="en-US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外界环境因素诱导</a:t>
              </a:r>
              <a:r>
                <a:rPr kumimoji="1" lang="zh-CN" altLang="en-US" b="1" dirty="0" smtClean="0">
                  <a:solidFill>
                    <a:srgbClr val="000000"/>
                  </a:solidFill>
                  <a:latin typeface="宋体" panose="02010600030101010101" pitchFamily="2" charset="-122"/>
                </a:rPr>
                <a:t>下 合成</a:t>
              </a:r>
              <a:r>
                <a:rPr kumimoji="1" lang="zh-CN" altLang="en-US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速度急增，酶浓度</a:t>
              </a:r>
              <a:r>
                <a:rPr kumimoji="1" lang="zh-CN" altLang="en-US" b="1" dirty="0" smtClean="0">
                  <a:solidFill>
                    <a:srgbClr val="000000"/>
                  </a:solidFill>
                  <a:latin typeface="宋体" panose="02010600030101010101" pitchFamily="2" charset="-122"/>
                </a:rPr>
                <a:t>成百上千倍增</a:t>
              </a:r>
              <a:r>
                <a:rPr kumimoji="1" lang="zh-CN" altLang="en-US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加</a:t>
              </a:r>
            </a:p>
          </p:txBody>
        </p:sp>
        <p:sp>
          <p:nvSpPr>
            <p:cNvPr id="26633" name="AutoShape 8"/>
            <p:cNvSpPr>
              <a:spLocks/>
            </p:cNvSpPr>
            <p:nvPr/>
          </p:nvSpPr>
          <p:spPr bwMode="auto">
            <a:xfrm>
              <a:off x="835" y="1932"/>
              <a:ext cx="91" cy="589"/>
            </a:xfrm>
            <a:prstGeom prst="leftBrace">
              <a:avLst>
                <a:gd name="adj1" fmla="val 53938"/>
                <a:gd name="adj2" fmla="val 50000"/>
              </a:avLst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250825" y="1192213"/>
            <a:ext cx="8569325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发酵法生产酶制剂，就是给酶的生产菌种</a:t>
            </a:r>
            <a:r>
              <a:rPr kumimoji="1" lang="zh-CN" altLang="en-US" sz="2400" b="1" dirty="0">
                <a:solidFill>
                  <a:srgbClr val="00B050"/>
                </a:solidFill>
                <a:latin typeface="宋体" panose="02010600030101010101" pitchFamily="2" charset="-122"/>
              </a:rPr>
              <a:t>提供适当的营养和生长环境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，使生产菌</a:t>
            </a:r>
            <a:r>
              <a:rPr kumimoji="1" lang="zh-CN" altLang="en-US" sz="2400" b="1" dirty="0">
                <a:solidFill>
                  <a:srgbClr val="00B050"/>
                </a:solidFill>
                <a:latin typeface="宋体" panose="02010600030101010101" pitchFamily="2" charset="-122"/>
              </a:rPr>
              <a:t>大量增殖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，同时</a:t>
            </a:r>
            <a:r>
              <a:rPr kumimoji="1" lang="zh-CN" altLang="en-US" sz="2400" b="1" dirty="0">
                <a:solidFill>
                  <a:srgbClr val="00B050"/>
                </a:solidFill>
                <a:latin typeface="宋体" panose="02010600030101010101" pitchFamily="2" charset="-122"/>
              </a:rPr>
              <a:t>合成所需要的酶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，然后由发酵所得物料制成酶产品。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2197" y="3054971"/>
            <a:ext cx="864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现代酶制剂的大规模生产以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深层液体发酵法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为主。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1039019" y="4280952"/>
            <a:ext cx="6705600" cy="2109788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无论哪种发酵法，都要做三方面的工作：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（</a:t>
            </a:r>
            <a:r>
              <a:rPr kumimoji="1"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）从原料准备培养基；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（</a:t>
            </a:r>
            <a:r>
              <a:rPr kumimoji="1"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）从原始菌种准备生产菌种；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（</a:t>
            </a:r>
            <a:r>
              <a:rPr kumimoji="1"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3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）发酵过程管理。</a:t>
            </a:r>
          </a:p>
        </p:txBody>
      </p:sp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395288" y="3637005"/>
            <a:ext cx="7993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一、发酵产酶的一般工艺流程</a:t>
            </a:r>
          </a:p>
        </p:txBody>
      </p:sp>
      <p:sp>
        <p:nvSpPr>
          <p:cNvPr id="7" name="圆角矩形 6"/>
          <p:cNvSpPr/>
          <p:nvPr/>
        </p:nvSpPr>
        <p:spPr bwMode="auto">
          <a:xfrm>
            <a:off x="1171971" y="374889"/>
            <a:ext cx="6800057" cy="720247"/>
          </a:xfrm>
          <a:prstGeom prst="roundRect">
            <a:avLst/>
          </a:prstGeom>
          <a:solidFill>
            <a:srgbClr val="FF3300">
              <a:alpha val="94000"/>
            </a:srgbClr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第三节 微生物发酵产酶</a:t>
            </a:r>
            <a:r>
              <a:rPr lang="zh-CN" altLang="en-US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工艺</a:t>
            </a: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1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 animBg="1"/>
      <p:bldP spid="1136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587750" y="577850"/>
            <a:ext cx="1655763" cy="528638"/>
          </a:xfrm>
          <a:prstGeom prst="rect">
            <a:avLst/>
          </a:prstGeom>
          <a:solidFill>
            <a:srgbClr val="00CC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保藏菌种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67025" y="1443038"/>
            <a:ext cx="3384550" cy="528637"/>
          </a:xfrm>
          <a:prstGeom prst="rect">
            <a:avLst/>
          </a:prstGeom>
          <a:solidFill>
            <a:srgbClr val="00CC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试管斜面培养（活化）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371850" y="2306638"/>
            <a:ext cx="2376488" cy="528637"/>
          </a:xfrm>
          <a:prstGeom prst="rect">
            <a:avLst/>
          </a:prstGeom>
          <a:solidFill>
            <a:srgbClr val="00CC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摇瓶扩大培养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516313" y="3098800"/>
            <a:ext cx="2087562" cy="528638"/>
          </a:xfrm>
          <a:prstGeom prst="rect">
            <a:avLst/>
          </a:prstGeom>
          <a:solidFill>
            <a:srgbClr val="00CC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种子罐培养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3732213" y="3938588"/>
            <a:ext cx="1655762" cy="528637"/>
          </a:xfrm>
          <a:prstGeom prst="rect">
            <a:avLst/>
          </a:prstGeom>
          <a:solidFill>
            <a:srgbClr val="00CC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发酵罐</a:t>
            </a: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3732213" y="4873625"/>
            <a:ext cx="1655762" cy="528638"/>
          </a:xfrm>
          <a:prstGeom prst="rect">
            <a:avLst/>
          </a:prstGeom>
          <a:solidFill>
            <a:srgbClr val="00CC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分离纯化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3732213" y="5738813"/>
            <a:ext cx="1655762" cy="528637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酶</a:t>
            </a: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1211263" y="3962400"/>
            <a:ext cx="1655762" cy="528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rgbClr val="00CC00"/>
                </a:solidFill>
                <a:latin typeface="Times New Roman" panose="02020603050405020304" pitchFamily="18" charset="0"/>
              </a:rPr>
              <a:t>培养基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6324600" y="3962400"/>
            <a:ext cx="1655763" cy="528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rgbClr val="00CC00"/>
                </a:solidFill>
                <a:latin typeface="Times New Roman" panose="02020603050405020304" pitchFamily="18" charset="0"/>
              </a:rPr>
              <a:t>无菌空气</a:t>
            </a:r>
          </a:p>
        </p:txBody>
      </p:sp>
      <p:sp>
        <p:nvSpPr>
          <p:cNvPr id="29707" name="AutoShape 11"/>
          <p:cNvSpPr>
            <a:spLocks noChangeArrowheads="1"/>
          </p:cNvSpPr>
          <p:nvPr/>
        </p:nvSpPr>
        <p:spPr bwMode="auto">
          <a:xfrm>
            <a:off x="4379913" y="1154113"/>
            <a:ext cx="215900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29708" name="AutoShape 12"/>
          <p:cNvSpPr>
            <a:spLocks noChangeArrowheads="1"/>
          </p:cNvSpPr>
          <p:nvPr/>
        </p:nvSpPr>
        <p:spPr bwMode="auto">
          <a:xfrm>
            <a:off x="4379913" y="2019300"/>
            <a:ext cx="215900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29709" name="AutoShape 13"/>
          <p:cNvSpPr>
            <a:spLocks noChangeArrowheads="1"/>
          </p:cNvSpPr>
          <p:nvPr/>
        </p:nvSpPr>
        <p:spPr bwMode="auto">
          <a:xfrm>
            <a:off x="4379913" y="2882900"/>
            <a:ext cx="215900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29710" name="AutoShape 14"/>
          <p:cNvSpPr>
            <a:spLocks noChangeArrowheads="1"/>
          </p:cNvSpPr>
          <p:nvPr/>
        </p:nvSpPr>
        <p:spPr bwMode="auto">
          <a:xfrm>
            <a:off x="4379913" y="3675063"/>
            <a:ext cx="215900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29711" name="AutoShape 15"/>
          <p:cNvSpPr>
            <a:spLocks noChangeArrowheads="1"/>
          </p:cNvSpPr>
          <p:nvPr/>
        </p:nvSpPr>
        <p:spPr bwMode="auto">
          <a:xfrm>
            <a:off x="4379913" y="4538663"/>
            <a:ext cx="215900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29712" name="AutoShape 16"/>
          <p:cNvSpPr>
            <a:spLocks noChangeArrowheads="1"/>
          </p:cNvSpPr>
          <p:nvPr/>
        </p:nvSpPr>
        <p:spPr bwMode="auto">
          <a:xfrm>
            <a:off x="4451350" y="5475288"/>
            <a:ext cx="215900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29713" name="AutoShape 17"/>
          <p:cNvSpPr>
            <a:spLocks noChangeArrowheads="1"/>
          </p:cNvSpPr>
          <p:nvPr/>
        </p:nvSpPr>
        <p:spPr bwMode="auto">
          <a:xfrm>
            <a:off x="5532438" y="4178300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29714" name="AutoShape 18"/>
          <p:cNvSpPr>
            <a:spLocks noChangeArrowheads="1"/>
          </p:cNvSpPr>
          <p:nvPr/>
        </p:nvSpPr>
        <p:spPr bwMode="auto">
          <a:xfrm>
            <a:off x="3013075" y="41783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057400" y="457200"/>
            <a:ext cx="4537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kumimoji="1" lang="zh-CN" altLang="en-US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395288" y="1143000"/>
            <a:ext cx="8520112" cy="500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FF"/>
              </a:buClr>
              <a:buFont typeface="Wingdings" panose="05000000000000000000" pitchFamily="2" charset="2"/>
              <a:buChar char="l"/>
            </a:pP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1894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年，美籍日人高峰让吉首先从米曲霉中制备得到高峰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淀粉酶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（ａ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淀粉酶、他卡酶），用作消化剂，开创了近代酶的生产和应用的先例。</a:t>
            </a:r>
          </a:p>
          <a:p>
            <a:pPr eaLnBrk="1" hangingPunct="1">
              <a:spcBef>
                <a:spcPct val="50000"/>
              </a:spcBef>
              <a:buClr>
                <a:srgbClr val="FF00FF"/>
              </a:buClr>
              <a:buFont typeface="Wingdings" panose="05000000000000000000" pitchFamily="2" charset="2"/>
              <a:buChar char="l"/>
            </a:pPr>
            <a:r>
              <a:rPr kumimoji="1" lang="en-US" altLang="zh-CN" sz="2200" b="1" dirty="0">
                <a:solidFill>
                  <a:srgbClr val="000000"/>
                </a:solidFill>
              </a:rPr>
              <a:t>1908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年，德国的罗姆（</a:t>
            </a:r>
            <a:r>
              <a:rPr kumimoji="1" lang="en-US" altLang="zh-CN" sz="2200" b="1" dirty="0">
                <a:solidFill>
                  <a:srgbClr val="000000"/>
                </a:solidFill>
              </a:rPr>
              <a:t>Rohm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）用动物胰脏制得</a:t>
            </a:r>
            <a:r>
              <a:rPr kumimoji="1" lang="zh-CN" altLang="en-US" sz="2200" b="1" dirty="0">
                <a:solidFill>
                  <a:srgbClr val="FF0000"/>
                </a:solidFill>
              </a:rPr>
              <a:t>胰酶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，用于皮革的软化。</a:t>
            </a: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Font typeface="Wingdings" panose="05000000000000000000" pitchFamily="2" charset="2"/>
              <a:buChar char="l"/>
            </a:pPr>
            <a:r>
              <a:rPr kumimoji="1" lang="en-US" altLang="zh-CN" sz="2200" b="1" dirty="0">
                <a:solidFill>
                  <a:srgbClr val="000000"/>
                </a:solidFill>
              </a:rPr>
              <a:t>1908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年，法国的波伊定（</a:t>
            </a:r>
            <a:r>
              <a:rPr kumimoji="1" lang="en-US" altLang="zh-CN" sz="2200" b="1" dirty="0" err="1">
                <a:solidFill>
                  <a:srgbClr val="000000"/>
                </a:solidFill>
              </a:rPr>
              <a:t>Boidin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）制备得到细菌</a:t>
            </a:r>
            <a:r>
              <a:rPr kumimoji="1" lang="zh-CN" altLang="en-US" sz="2200" b="1" dirty="0">
                <a:solidFill>
                  <a:srgbClr val="FF0000"/>
                </a:solidFill>
              </a:rPr>
              <a:t>淀粉酶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，用于纺织品的退浆；</a:t>
            </a:r>
          </a:p>
          <a:p>
            <a:pPr eaLnBrk="1" hangingPunct="1">
              <a:spcBef>
                <a:spcPct val="0"/>
              </a:spcBef>
              <a:buClr>
                <a:srgbClr val="FF00FF"/>
              </a:buClr>
              <a:buFont typeface="Wingdings" panose="05000000000000000000" pitchFamily="2" charset="2"/>
              <a:buChar char="l"/>
            </a:pPr>
            <a:r>
              <a:rPr kumimoji="1" lang="en-US" altLang="zh-CN" sz="2200" b="1" dirty="0">
                <a:solidFill>
                  <a:srgbClr val="000000"/>
                </a:solidFill>
              </a:rPr>
              <a:t>1911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年，华勒斯坦（</a:t>
            </a:r>
            <a:r>
              <a:rPr kumimoji="1" lang="en-US" altLang="zh-CN" sz="2200" b="1" dirty="0" err="1">
                <a:solidFill>
                  <a:srgbClr val="000000"/>
                </a:solidFill>
              </a:rPr>
              <a:t>Wallerstein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）从木瓜中获得木瓜</a:t>
            </a:r>
            <a:r>
              <a:rPr kumimoji="1" lang="zh-CN" altLang="en-US" sz="2200" b="1" dirty="0">
                <a:solidFill>
                  <a:srgbClr val="FF0000"/>
                </a:solidFill>
              </a:rPr>
              <a:t>蛋白酶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，用于啤酒的澄清。 </a:t>
            </a:r>
          </a:p>
          <a:p>
            <a:pPr eaLnBrk="1" hangingPunct="1">
              <a:spcBef>
                <a:spcPct val="50000"/>
              </a:spcBef>
              <a:buClr>
                <a:srgbClr val="FF00FF"/>
              </a:buClr>
              <a:buFont typeface="Wingdings" panose="05000000000000000000" pitchFamily="2" charset="2"/>
              <a:buChar char="l"/>
            </a:pPr>
            <a:r>
              <a:rPr kumimoji="1" lang="en-US" altLang="zh-CN" sz="2200" b="1" dirty="0">
                <a:solidFill>
                  <a:srgbClr val="000000"/>
                </a:solidFill>
              </a:rPr>
              <a:t>1949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年，日本开始采用微生物液体深层培养方法进行细菌ａ</a:t>
            </a:r>
            <a:r>
              <a:rPr kumimoji="1" lang="en-US" altLang="zh-CN" sz="2200" b="1" dirty="0">
                <a:solidFill>
                  <a:srgbClr val="000000"/>
                </a:solidFill>
              </a:rPr>
              <a:t>-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淀粉酶的发酵生产，揭开了现代酶制剂工业的序幕。</a:t>
            </a:r>
          </a:p>
          <a:p>
            <a:pPr eaLnBrk="1" hangingPunct="1">
              <a:spcBef>
                <a:spcPct val="50000"/>
              </a:spcBef>
              <a:buClr>
                <a:srgbClr val="FF00FF"/>
              </a:buClr>
              <a:buFont typeface="Wingdings" panose="05000000000000000000" pitchFamily="2" charset="2"/>
              <a:buChar char="l"/>
            </a:pPr>
            <a:r>
              <a:rPr kumimoji="1" lang="en-US" altLang="zh-CN" sz="2200" b="1" dirty="0">
                <a:solidFill>
                  <a:srgbClr val="000000"/>
                </a:solidFill>
              </a:rPr>
              <a:t>20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世纪</a:t>
            </a:r>
            <a:r>
              <a:rPr kumimoji="1" lang="en-US" altLang="zh-CN" sz="2200" b="1" dirty="0">
                <a:solidFill>
                  <a:srgbClr val="000000"/>
                </a:solidFill>
              </a:rPr>
              <a:t>80</a:t>
            </a:r>
            <a:r>
              <a:rPr kumimoji="1" lang="zh-CN" altLang="en-US" sz="2200" b="1" dirty="0">
                <a:solidFill>
                  <a:srgbClr val="000000"/>
                </a:solidFill>
              </a:rPr>
              <a:t>年代发展起来的动、植物细胞培养技术，继微生物发酵生产酶之后，已成为酶生产的又一种途径。</a:t>
            </a:r>
            <a:endParaRPr kumimoji="1" lang="zh-CN" altLang="en-US" sz="2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403475" y="298450"/>
            <a:ext cx="4191000" cy="685800"/>
          </a:xfrm>
          <a:prstGeom prst="roundRect">
            <a:avLst/>
          </a:prstGeom>
          <a:solidFill>
            <a:srgbClr val="FF3300">
              <a:alpha val="88000"/>
            </a:srgbClr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200" dirty="0">
                <a:ea typeface="黑体" panose="02010609060101010101" pitchFamily="49" charset="-122"/>
              </a:rPr>
              <a:t>酶制剂发展概况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07156" y="377959"/>
            <a:ext cx="84978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（二）常用的产酶微生物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23850" y="1752600"/>
            <a:ext cx="403225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大肠杆菌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谷氨酸脱羧酶、天冬氨酸酶、青霉素酰化酶、天冬酰胺酶、</a:t>
            </a:r>
            <a:r>
              <a:rPr lang="el-GR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β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半乳糖苷酶、限制性核酸内切酶、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DNA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聚合酶、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DNA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连接酶、核酸外切酶等。</a:t>
            </a:r>
            <a:endParaRPr lang="zh-CN" altLang="el-GR" sz="24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95287" y="5395006"/>
            <a:ext cx="84978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、枯草杆菌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lang="el-GR" altLang="zh-CN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α</a:t>
            </a:r>
            <a:r>
              <a:rPr lang="en-US" altLang="zh-CN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淀粉酶、蛋白酶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、 </a:t>
            </a:r>
            <a:r>
              <a:rPr lang="el-GR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β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葡聚糖酶、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5‘-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核苷酸酶、碱性磷酸酶。</a:t>
            </a:r>
          </a:p>
        </p:txBody>
      </p:sp>
      <p:sp>
        <p:nvSpPr>
          <p:cNvPr id="2" name="五边形 1"/>
          <p:cNvSpPr/>
          <p:nvPr/>
        </p:nvSpPr>
        <p:spPr>
          <a:xfrm>
            <a:off x="-17708" y="1406525"/>
            <a:ext cx="1752600" cy="499887"/>
          </a:xfrm>
          <a:prstGeom prst="homePlate">
            <a:avLst/>
          </a:prstGeom>
          <a:solidFill>
            <a:srgbClr val="00CC00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27" y="2209800"/>
            <a:ext cx="4195517" cy="2797011"/>
          </a:xfrm>
          <a:prstGeom prst="rect">
            <a:avLst/>
          </a:prstGeom>
        </p:spPr>
      </p:pic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28600" y="1517144"/>
            <a:ext cx="8353425" cy="91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   链霉菌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葡萄糖异构酶、青霉素酰化酶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、纤维素酶、碱性蛋白酶、中性蛋白酶、几丁质酶等。</a:t>
            </a:r>
          </a:p>
        </p:txBody>
      </p:sp>
      <p:sp>
        <p:nvSpPr>
          <p:cNvPr id="4" name="五边形 3"/>
          <p:cNvSpPr/>
          <p:nvPr/>
        </p:nvSpPr>
        <p:spPr>
          <a:xfrm>
            <a:off x="-3132" y="549275"/>
            <a:ext cx="1922708" cy="499887"/>
          </a:xfrm>
          <a:prstGeom prst="homePlate">
            <a:avLst/>
          </a:prstGeom>
          <a:solidFill>
            <a:srgbClr val="00CC00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放线菌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9" y="2904993"/>
            <a:ext cx="8290542" cy="2429256"/>
          </a:xfrm>
          <a:prstGeom prst="rect">
            <a:avLst/>
          </a:prstGeom>
        </p:spPr>
      </p:pic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69875" y="828445"/>
            <a:ext cx="8459788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 smtClean="0">
                <a:solidFill>
                  <a:srgbClr val="00CC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黑曲霉：糖化酶、</a:t>
            </a:r>
            <a:r>
              <a:rPr lang="el-GR" altLang="zh-CN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α</a:t>
            </a:r>
            <a:r>
              <a:rPr lang="en-US" altLang="zh-CN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淀粉酶、酸性蛋白酶、果胶酶、葡萄糖氧化酶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、过氧化氢酶、核糖核酸酶、橙皮苷酶等。</a:t>
            </a:r>
            <a:endParaRPr lang="zh-CN" altLang="el-GR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米曲霉：氨基酰化酶、磷酸二酯酶、果胶酶等。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红曲霉：</a:t>
            </a:r>
            <a:r>
              <a:rPr lang="el-GR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α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淀粉酶、糖化酶、麦芽糖酶、蛋白酶等。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青霉：葡萄糖氧化酶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、苯氧甲基青霉素酰化酶、</a:t>
            </a:r>
            <a:r>
              <a:rPr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纤维素酶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等。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木霉：纤维素酶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根霉：糖化酶、蔗糖酶、碱性蛋白酶，脂肪酶、果胶酶、纤维素酶、半纤维素酶等。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毛霉：蛋白酶、糖化酶、</a:t>
            </a:r>
            <a:r>
              <a:rPr lang="el-GR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α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淀粉酶、脂肪酶、果胶酶、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凝乳酶等。</a:t>
            </a:r>
          </a:p>
        </p:txBody>
      </p:sp>
      <p:pic>
        <p:nvPicPr>
          <p:cNvPr id="32773" name="Picture 5" descr="少根根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8"/>
          <a:stretch>
            <a:fillRect/>
          </a:stretch>
        </p:blipFill>
        <p:spPr bwMode="auto">
          <a:xfrm>
            <a:off x="3657600" y="4974934"/>
            <a:ext cx="2741092" cy="182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五边形 5"/>
          <p:cNvSpPr/>
          <p:nvPr/>
        </p:nvSpPr>
        <p:spPr>
          <a:xfrm>
            <a:off x="0" y="312900"/>
            <a:ext cx="1922708" cy="499887"/>
          </a:xfrm>
          <a:prstGeom prst="homePlate">
            <a:avLst/>
          </a:prstGeom>
          <a:solidFill>
            <a:srgbClr val="00CC00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霉菌</a:t>
            </a:r>
          </a:p>
        </p:txBody>
      </p:sp>
      <p:pic>
        <p:nvPicPr>
          <p:cNvPr id="8" name="Picture 4" descr="黄曲霉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4"/>
          <a:stretch>
            <a:fillRect/>
          </a:stretch>
        </p:blipFill>
        <p:spPr bwMode="auto">
          <a:xfrm>
            <a:off x="809523" y="4974933"/>
            <a:ext cx="2677185" cy="182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3" y="4974933"/>
            <a:ext cx="2310334" cy="1828321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42875" y="1219200"/>
            <a:ext cx="867568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    啤酒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酵母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丙酮酸脱羧酶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、醇脱氢酶等。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假丝酵母：</a:t>
            </a:r>
            <a:r>
              <a:rPr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脂肪酶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、尿酸酶、尿囊酸酶、转化酶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endParaRPr lang="en-US" altLang="zh-CN" sz="2400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             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醇脱氢酶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等。</a:t>
            </a:r>
          </a:p>
        </p:txBody>
      </p:sp>
      <p:pic>
        <p:nvPicPr>
          <p:cNvPr id="33795" name="Picture 3" descr="酵母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9" y="2978150"/>
            <a:ext cx="2881313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067" y="2978150"/>
            <a:ext cx="3313112" cy="258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 descr="22229B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6"/>
          <a:stretch>
            <a:fillRect/>
          </a:stretch>
        </p:blipFill>
        <p:spPr bwMode="auto">
          <a:xfrm>
            <a:off x="6238179" y="2971800"/>
            <a:ext cx="2771775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五边形 5"/>
          <p:cNvSpPr/>
          <p:nvPr/>
        </p:nvSpPr>
        <p:spPr>
          <a:xfrm>
            <a:off x="0" y="312900"/>
            <a:ext cx="1922708" cy="499887"/>
          </a:xfrm>
          <a:prstGeom prst="homePlate">
            <a:avLst/>
          </a:prstGeom>
          <a:solidFill>
            <a:srgbClr val="00CC00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酵母</a:t>
            </a: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73025" y="404813"/>
            <a:ext cx="88201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（三）生产菌种的来源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76200" y="1143000"/>
            <a:ext cx="9067800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4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、购买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，专利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向菌种保藏机构索取有关的菌株，从中筛选所需菌株。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</a:t>
            </a:r>
            <a:r>
              <a:rPr lang="zh-CN" altLang="en-US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中国工业微生物菌种保藏中心（</a:t>
            </a:r>
            <a:r>
              <a:rPr lang="en-US" altLang="zh-CN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CICC</a:t>
            </a:r>
            <a:r>
              <a:rPr lang="zh-CN" altLang="en-US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中国典型培养物保藏中心（</a:t>
            </a:r>
            <a:r>
              <a:rPr lang="en-US" altLang="zh-CN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CCTCC</a:t>
            </a:r>
            <a:r>
              <a:rPr lang="zh-CN" altLang="en-US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，又称武大保藏中心）。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中国农业微生物菌种保藏中心（</a:t>
            </a:r>
            <a:r>
              <a:rPr lang="en-US" altLang="zh-CN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ACCC</a:t>
            </a:r>
            <a:r>
              <a:rPr lang="zh-CN" altLang="en-US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中国普通微生物菌种保藏管理中心（</a:t>
            </a:r>
            <a:r>
              <a:rPr lang="en-US" altLang="zh-CN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CGMCC</a:t>
            </a:r>
            <a:r>
              <a:rPr lang="zh-CN" altLang="en-US" sz="24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美国典型微生物菌种保藏中心（</a:t>
            </a:r>
            <a:r>
              <a:rPr lang="en-US" altLang="zh-CN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ATCC</a:t>
            </a: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荷兰微生物菌种保藏中心（</a:t>
            </a:r>
            <a:r>
              <a:rPr lang="en-US" altLang="zh-CN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CBS</a:t>
            </a: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德国微生物菌种保藏中心（</a:t>
            </a:r>
            <a:r>
              <a:rPr lang="en-US" altLang="zh-CN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DSMZ</a:t>
            </a: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英国国家典型菌种保藏所（</a:t>
            </a:r>
            <a:r>
              <a:rPr lang="en-US" altLang="zh-CN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NCTC</a:t>
            </a: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2"/>
          <p:cNvSpPr txBox="1">
            <a:spLocks noChangeArrowheads="1"/>
          </p:cNvSpPr>
          <p:nvPr/>
        </p:nvSpPr>
        <p:spPr bwMode="auto">
          <a:xfrm>
            <a:off x="379088" y="2863887"/>
            <a:ext cx="8137525" cy="11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）样品的采集：主要是各种富含所需微生物的土壤、水、气、枯枝烂叶、烂水果等 ；</a:t>
            </a:r>
            <a:endParaRPr lang="zh-CN" altLang="en-US" sz="24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533400" y="2385218"/>
            <a:ext cx="5113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</a:rPr>
              <a:t>产酶菌种筛选步骤：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59798" y="350324"/>
            <a:ext cx="8135938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、筛选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由自然界采集样品，如土壤、水、动植物体等，从中进行分离筛选 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4" b="11920"/>
          <a:stretch/>
        </p:blipFill>
        <p:spPr>
          <a:xfrm>
            <a:off x="685800" y="4191000"/>
            <a:ext cx="4304722" cy="23179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2"/>
          <a:stretch/>
        </p:blipFill>
        <p:spPr>
          <a:xfrm>
            <a:off x="5133708" y="4191000"/>
            <a:ext cx="3476892" cy="2317928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96081" y="609600"/>
            <a:ext cx="835183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）初筛：分离产目的酶的菌株；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tx2"/>
                </a:solidFill>
                <a:ea typeface="黑体" panose="02010609060101010101" pitchFamily="49" charset="-122"/>
              </a:rPr>
              <a:t>        </a:t>
            </a:r>
            <a:r>
              <a:rPr lang="zh-CN" altLang="en-US" sz="2400" b="1" dirty="0">
                <a:solidFill>
                  <a:srgbClr val="000000"/>
                </a:solidFill>
              </a:rPr>
              <a:t>给予特殊的培养基或培养条件，进而让目的菌株得以繁殖，尽可能地把只成为目的菌的菌株分离出来。</a:t>
            </a:r>
          </a:p>
        </p:txBody>
      </p:sp>
      <p:pic>
        <p:nvPicPr>
          <p:cNvPr id="39939" name="Picture 3" descr="starch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7032" r="8435" b="3526"/>
          <a:stretch/>
        </p:blipFill>
        <p:spPr bwMode="auto">
          <a:xfrm>
            <a:off x="533400" y="2673057"/>
            <a:ext cx="3810000" cy="330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 descr="zhfangmei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/>
          <a:stretch/>
        </p:blipFill>
        <p:spPr bwMode="auto">
          <a:xfrm>
            <a:off x="5181600" y="2661945"/>
            <a:ext cx="3794125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080301" y="6047114"/>
            <a:ext cx="27558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00CC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kumimoji="1" lang="en-US" altLang="zh-CN" sz="2800" b="1" dirty="0">
                <a:solidFill>
                  <a:srgbClr val="00CC00"/>
                </a:solidFill>
                <a:latin typeface="宋体" panose="02010600030101010101" pitchFamily="2" charset="-122"/>
              </a:rPr>
              <a:t>-</a:t>
            </a:r>
            <a:r>
              <a:rPr kumimoji="1" lang="zh-CN" altLang="en-US" sz="2800" b="1" dirty="0">
                <a:solidFill>
                  <a:srgbClr val="00CC00"/>
                </a:solidFill>
                <a:latin typeface="宋体" panose="02010600030101010101" pitchFamily="2" charset="-122"/>
              </a:rPr>
              <a:t>淀粉酶的筛选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5867400" y="6047114"/>
            <a:ext cx="23487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CC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蛋白</a:t>
            </a:r>
            <a:r>
              <a:rPr kumimoji="1" lang="zh-CN" altLang="en-US" sz="2800" b="1" dirty="0">
                <a:solidFill>
                  <a:srgbClr val="00CC00"/>
                </a:solidFill>
                <a:latin typeface="宋体" panose="02010600030101010101" pitchFamily="2" charset="-122"/>
              </a:rPr>
              <a:t>酶的筛选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533400" y="412794"/>
            <a:ext cx="77724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）复筛：从所得菌株中筛选优良株；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在初筛的基础上，筛选产酶量高、性能更符合生产要求的菌种。</a:t>
            </a:r>
            <a:endParaRPr lang="zh-CN" altLang="en-US" sz="24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914400" y="3276600"/>
            <a:ext cx="4572000" cy="222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诱变育种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细胞杂交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原生质体融合育种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基因工程育种 </a:t>
            </a:r>
          </a:p>
        </p:txBody>
      </p:sp>
      <p:pic>
        <p:nvPicPr>
          <p:cNvPr id="40964" name="Picture 4" descr="s-13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04853"/>
            <a:ext cx="3200400" cy="2659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599438" y="2708044"/>
            <a:ext cx="39725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）高产菌株的选育。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73025" y="606425"/>
            <a:ext cx="8820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（四）生产种子的制备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395288" y="1330325"/>
            <a:ext cx="8424862" cy="120032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生产种子：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由原始保藏菌种，经过</a:t>
            </a:r>
            <a:r>
              <a:rPr kumimoji="1"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活化，扩大培养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，用于发酵罐接种的大量菌体。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470249" y="2805113"/>
            <a:ext cx="8748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、种子制备工艺过程</a:t>
            </a:r>
          </a:p>
        </p:txBody>
      </p:sp>
      <p:grpSp>
        <p:nvGrpSpPr>
          <p:cNvPr id="131077" name="Group 5"/>
          <p:cNvGrpSpPr>
            <a:grpSpLocks/>
          </p:cNvGrpSpPr>
          <p:nvPr/>
        </p:nvGrpSpPr>
        <p:grpSpPr bwMode="auto">
          <a:xfrm>
            <a:off x="646906" y="3615599"/>
            <a:ext cx="7896225" cy="1704975"/>
            <a:chOff x="339" y="2054"/>
            <a:chExt cx="4974" cy="1074"/>
          </a:xfrm>
          <a:solidFill>
            <a:srgbClr val="FF3300"/>
          </a:solidFill>
        </p:grpSpPr>
        <p:sp>
          <p:nvSpPr>
            <p:cNvPr id="41990" name="Text Box 6"/>
            <p:cNvSpPr txBox="1">
              <a:spLocks noChangeArrowheads="1"/>
            </p:cNvSpPr>
            <p:nvPr/>
          </p:nvSpPr>
          <p:spPr bwMode="auto">
            <a:xfrm>
              <a:off x="339" y="2060"/>
              <a:ext cx="1044" cy="3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保藏菌种</a:t>
              </a:r>
            </a:p>
          </p:txBody>
        </p:sp>
        <p:sp>
          <p:nvSpPr>
            <p:cNvPr id="41991" name="Text Box 7"/>
            <p:cNvSpPr txBox="1">
              <a:spLocks noChangeArrowheads="1"/>
            </p:cNvSpPr>
            <p:nvPr/>
          </p:nvSpPr>
          <p:spPr bwMode="auto">
            <a:xfrm>
              <a:off x="1837" y="2060"/>
              <a:ext cx="1044" cy="3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活化培养</a:t>
              </a:r>
            </a:p>
          </p:txBody>
        </p:sp>
        <p:sp>
          <p:nvSpPr>
            <p:cNvPr id="41992" name="Text Box 8"/>
            <p:cNvSpPr txBox="1">
              <a:spLocks noChangeArrowheads="1"/>
            </p:cNvSpPr>
            <p:nvPr/>
          </p:nvSpPr>
          <p:spPr bwMode="auto">
            <a:xfrm>
              <a:off x="3334" y="2054"/>
              <a:ext cx="1587" cy="3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逐级摇瓶培养</a:t>
              </a:r>
            </a:p>
          </p:txBody>
        </p:sp>
        <p:sp>
          <p:nvSpPr>
            <p:cNvPr id="41993" name="Text Box 9"/>
            <p:cNvSpPr txBox="1">
              <a:spLocks noChangeArrowheads="1"/>
            </p:cNvSpPr>
            <p:nvPr/>
          </p:nvSpPr>
          <p:spPr bwMode="auto">
            <a:xfrm>
              <a:off x="339" y="2795"/>
              <a:ext cx="1315" cy="3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种子罐培养</a:t>
              </a:r>
            </a:p>
          </p:txBody>
        </p:sp>
        <p:sp>
          <p:nvSpPr>
            <p:cNvPr id="41994" name="Text Box 10"/>
            <p:cNvSpPr txBox="1">
              <a:spLocks noChangeArrowheads="1"/>
            </p:cNvSpPr>
            <p:nvPr/>
          </p:nvSpPr>
          <p:spPr bwMode="auto">
            <a:xfrm>
              <a:off x="2109" y="2795"/>
              <a:ext cx="1497" cy="3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800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接种至发酵罐</a:t>
              </a:r>
            </a:p>
          </p:txBody>
        </p:sp>
        <p:sp>
          <p:nvSpPr>
            <p:cNvPr id="41995" name="AutoShape 11"/>
            <p:cNvSpPr>
              <a:spLocks noChangeArrowheads="1"/>
            </p:cNvSpPr>
            <p:nvPr/>
          </p:nvSpPr>
          <p:spPr bwMode="auto">
            <a:xfrm>
              <a:off x="1429" y="2205"/>
              <a:ext cx="362" cy="46"/>
            </a:xfrm>
            <a:prstGeom prst="rightArrow">
              <a:avLst>
                <a:gd name="adj1" fmla="val 50000"/>
                <a:gd name="adj2" fmla="val 196739"/>
              </a:avLst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1996" name="AutoShape 12"/>
            <p:cNvSpPr>
              <a:spLocks noChangeArrowheads="1"/>
            </p:cNvSpPr>
            <p:nvPr/>
          </p:nvSpPr>
          <p:spPr bwMode="auto">
            <a:xfrm>
              <a:off x="2926" y="2205"/>
              <a:ext cx="362" cy="46"/>
            </a:xfrm>
            <a:prstGeom prst="rightArrow">
              <a:avLst>
                <a:gd name="adj1" fmla="val 50000"/>
                <a:gd name="adj2" fmla="val 196739"/>
              </a:avLst>
            </a:prstGeom>
            <a:grpFill/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1997" name="AutoShape 13"/>
            <p:cNvSpPr>
              <a:spLocks noChangeArrowheads="1"/>
            </p:cNvSpPr>
            <p:nvPr/>
          </p:nvSpPr>
          <p:spPr bwMode="auto">
            <a:xfrm>
              <a:off x="1700" y="2962"/>
              <a:ext cx="362" cy="46"/>
            </a:xfrm>
            <a:prstGeom prst="rightArrow">
              <a:avLst>
                <a:gd name="adj1" fmla="val 50000"/>
                <a:gd name="adj2" fmla="val 196739"/>
              </a:avLst>
            </a:prstGeom>
            <a:grpFill/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41998" name="AutoShape 14"/>
            <p:cNvSpPr>
              <a:spLocks noChangeArrowheads="1"/>
            </p:cNvSpPr>
            <p:nvPr/>
          </p:nvSpPr>
          <p:spPr bwMode="auto">
            <a:xfrm>
              <a:off x="4951" y="2182"/>
              <a:ext cx="362" cy="46"/>
            </a:xfrm>
            <a:prstGeom prst="rightArrow">
              <a:avLst>
                <a:gd name="adj1" fmla="val 50000"/>
                <a:gd name="adj2" fmla="val 196739"/>
              </a:avLst>
            </a:prstGeom>
            <a:grpFill/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animBg="1"/>
      <p:bldP spid="13107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73025" y="606425"/>
            <a:ext cx="8820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）菌种活化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50825" y="1335088"/>
            <a:ext cx="73453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kumimoji="1"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目的：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保藏的菌种在用于发酵生产之前，必须接种于新鲜的斜面培养基上，在一定的条件下培养，以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恢复细胞的生命活动能力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方法：在试管斜面上培养</a:t>
            </a:r>
            <a:r>
              <a:rPr kumimoji="1"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1-3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代。</a:t>
            </a:r>
          </a:p>
        </p:txBody>
      </p:sp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0" y="3197225"/>
            <a:ext cx="8820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）扩大培养</a:t>
            </a:r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323850" y="3830638"/>
            <a:ext cx="7416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目的：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活化后的菌种经过一级至数级的扩大培养，以获得</a:t>
            </a:r>
            <a:r>
              <a:rPr kumimoji="1"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足够数量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的</a:t>
            </a:r>
            <a:r>
              <a:rPr kumimoji="1"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优质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细胞。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培养基称为种子培养基。</a:t>
            </a:r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750083" y="5283723"/>
            <a:ext cx="6465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FF0066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方法：分为实验室培养和车间培养两个阶段。</a:t>
            </a:r>
          </a:p>
        </p:txBody>
      </p:sp>
      <p:pic>
        <p:nvPicPr>
          <p:cNvPr id="43015" name="Picture 7" descr="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03" y="1344483"/>
            <a:ext cx="12144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0" grpId="0"/>
      <p:bldP spid="132101" grpId="0"/>
      <p:bldP spid="13210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572000" y="1295400"/>
            <a:ext cx="4089400" cy="3886200"/>
          </a:xfrm>
          <a:prstGeom prst="roundRect">
            <a:avLst/>
          </a:pr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defRPr/>
            </a:pPr>
            <a:endParaRPr lang="zh-CN" altLang="en-US" dirty="0"/>
          </a:p>
        </p:txBody>
      </p:sp>
      <p:grpSp>
        <p:nvGrpSpPr>
          <p:cNvPr id="9219" name="组合 7"/>
          <p:cNvGrpSpPr>
            <a:grpSpLocks/>
          </p:cNvGrpSpPr>
          <p:nvPr/>
        </p:nvGrpSpPr>
        <p:grpSpPr bwMode="auto">
          <a:xfrm>
            <a:off x="452438" y="609600"/>
            <a:ext cx="3810000" cy="2206625"/>
            <a:chOff x="228600" y="612844"/>
            <a:chExt cx="3810000" cy="2206556"/>
          </a:xfrm>
        </p:grpSpPr>
        <p:sp>
          <p:nvSpPr>
            <p:cNvPr id="7" name="圆角矩形 6"/>
            <p:cNvSpPr/>
            <p:nvPr/>
          </p:nvSpPr>
          <p:spPr>
            <a:xfrm>
              <a:off x="228600" y="612844"/>
              <a:ext cx="3581400" cy="22065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50000"/>
                </a:lnSpc>
                <a:defRPr/>
              </a:pPr>
              <a:endParaRPr lang="zh-CN" altLang="en-US" dirty="0"/>
            </a:p>
          </p:txBody>
        </p:sp>
        <p:sp>
          <p:nvSpPr>
            <p:cNvPr id="9225" name="矩形 3"/>
            <p:cNvSpPr>
              <a:spLocks noChangeArrowheads="1"/>
            </p:cNvSpPr>
            <p:nvPr/>
          </p:nvSpPr>
          <p:spPr bwMode="auto">
            <a:xfrm>
              <a:off x="304800" y="612844"/>
              <a:ext cx="3733800" cy="216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B050"/>
                  </a:solidFill>
                </a:rPr>
                <a:t>Novozymes</a:t>
              </a:r>
              <a:r>
                <a:rPr lang="en-US" altLang="zh-CN" sz="1800" b="1"/>
                <a:t> </a:t>
              </a:r>
              <a:r>
                <a:rPr lang="zh-CN" altLang="en-US" sz="1800" b="1"/>
                <a:t>诺维信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/>
                <a:t>总部所在地：哥本哈根，丹麦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/>
                <a:t>市值：</a:t>
              </a:r>
              <a:r>
                <a:rPr lang="en-US" altLang="zh-CN" sz="1800" b="1"/>
                <a:t>$73</a:t>
              </a:r>
              <a:r>
                <a:rPr lang="zh-CN" altLang="en-US" sz="1800" b="1"/>
                <a:t>亿，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/>
                <a:t>世界市场份额超过</a:t>
              </a:r>
              <a:r>
                <a:rPr lang="en-US" altLang="zh-CN" sz="1800" b="1"/>
                <a:t>45%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/>
                <a:t>产品销售遍及全球</a:t>
              </a:r>
              <a:r>
                <a:rPr lang="en-US" altLang="zh-CN" sz="1800" b="1"/>
                <a:t>130</a:t>
              </a:r>
              <a:r>
                <a:rPr lang="zh-CN" altLang="en-US" sz="1800" b="1"/>
                <a:t>多个国家。</a:t>
              </a:r>
              <a:r>
                <a:rPr lang="zh-CN" altLang="en-US" sz="1800" b="1">
                  <a:latin typeface="simsun" panose="02010600030101010101" pitchFamily="2" charset="-122"/>
                  <a:ea typeface="simsun" panose="02010600030101010101" pitchFamily="2" charset="-122"/>
                </a:rPr>
                <a:t> </a:t>
              </a:r>
            </a:p>
          </p:txBody>
        </p:sp>
      </p:grpSp>
      <p:sp>
        <p:nvSpPr>
          <p:cNvPr id="9220" name="矩形 4"/>
          <p:cNvSpPr>
            <a:spLocks noChangeArrowheads="1"/>
          </p:cNvSpPr>
          <p:nvPr/>
        </p:nvSpPr>
        <p:spPr bwMode="auto">
          <a:xfrm>
            <a:off x="4876800" y="1324627"/>
            <a:ext cx="3784600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/>
              <a:t>我国酶制剂行业重点生产企业</a:t>
            </a:r>
            <a:r>
              <a:rPr lang="zh-CN" altLang="en-US" sz="1800" b="1" dirty="0">
                <a:latin typeface="simsun" panose="02010600030101010101" pitchFamily="2" charset="-122"/>
                <a:ea typeface="simsun" panose="02010600030101010101" pitchFamily="2" charset="-122"/>
              </a:rPr>
              <a:t> 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 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/>
              <a:t>湖南尤特尔生化有限公司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/>
              <a:t>  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/>
              <a:t>青岛蔚蓝生物集团有限公司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/>
              <a:t>  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</a:rPr>
              <a:t>湖南鸿鹰祥生物工程股份有限公司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/>
              <a:t>    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/>
              <a:t>山东隆大生物工程有限公司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CN" sz="1800" b="1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/>
              <a:t>白银赛诺生物科技有限公司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 </a:t>
            </a:r>
          </a:p>
        </p:txBody>
      </p:sp>
      <p:grpSp>
        <p:nvGrpSpPr>
          <p:cNvPr id="9221" name="组合 9"/>
          <p:cNvGrpSpPr>
            <a:grpSpLocks/>
          </p:cNvGrpSpPr>
          <p:nvPr/>
        </p:nvGrpSpPr>
        <p:grpSpPr bwMode="auto">
          <a:xfrm>
            <a:off x="487363" y="3403600"/>
            <a:ext cx="3581400" cy="2206625"/>
            <a:chOff x="228600" y="3446859"/>
            <a:chExt cx="3581400" cy="2206556"/>
          </a:xfrm>
        </p:grpSpPr>
        <p:sp>
          <p:nvSpPr>
            <p:cNvPr id="9" name="圆角矩形 8"/>
            <p:cNvSpPr/>
            <p:nvPr/>
          </p:nvSpPr>
          <p:spPr>
            <a:xfrm>
              <a:off x="228600" y="3446859"/>
              <a:ext cx="3581400" cy="220655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50000"/>
                </a:lnSpc>
                <a:defRPr/>
              </a:pPr>
              <a:endParaRPr lang="zh-CN" altLang="en-US" dirty="0"/>
            </a:p>
          </p:txBody>
        </p:sp>
        <p:sp>
          <p:nvSpPr>
            <p:cNvPr id="9223" name="矩形 5"/>
            <p:cNvSpPr>
              <a:spLocks noChangeArrowheads="1"/>
            </p:cNvSpPr>
            <p:nvPr/>
          </p:nvSpPr>
          <p:spPr bwMode="auto">
            <a:xfrm>
              <a:off x="402166" y="3446859"/>
              <a:ext cx="3407834" cy="216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hlinkClick r:id="rId2"/>
                </a:rPr>
                <a:t>Genencor</a:t>
              </a:r>
              <a:r>
                <a:rPr lang="en-US" altLang="zh-CN" sz="1800" b="1"/>
                <a:t> </a:t>
              </a:r>
              <a:r>
                <a:rPr lang="zh-CN" altLang="en-US" sz="1800" b="1"/>
                <a:t>杰能科</a:t>
              </a:r>
              <a:endParaRPr lang="en-US" altLang="zh-CN" sz="1800" b="1"/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/>
                <a:t>总部：美国</a:t>
              </a:r>
              <a:endParaRPr lang="en-US" altLang="zh-CN" sz="1800" b="1"/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b="1"/>
                <a:t>杰能科是一家工业生物技术行业领先的公司，开发创新酶制剂和生物产品。</a:t>
              </a:r>
            </a:p>
          </p:txBody>
        </p: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468313" y="981075"/>
            <a:ext cx="8280400" cy="509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扩大培养应注意的事项：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）尽量</a:t>
            </a:r>
            <a:r>
              <a:rPr lang="zh-CN" altLang="en-US" sz="2800" b="1" dirty="0">
                <a:solidFill>
                  <a:srgbClr val="FF3300"/>
                </a:solidFill>
                <a:latin typeface="+mj-ea"/>
                <a:ea typeface="+mj-ea"/>
              </a:rPr>
              <a:t>减少传代次数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，以降低菌种衰退和污染的可能性；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）培养基成分一般应比发酵培养基的</a:t>
            </a:r>
            <a:r>
              <a:rPr lang="zh-CN" altLang="en-US" sz="2800" b="1" dirty="0">
                <a:solidFill>
                  <a:srgbClr val="FF3300"/>
                </a:solidFill>
                <a:latin typeface="+mj-ea"/>
                <a:ea typeface="+mj-ea"/>
              </a:rPr>
              <a:t>氮源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丰富；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）培养时间一般控制在微生物生长的</a:t>
            </a:r>
            <a:r>
              <a:rPr lang="zh-CN" altLang="en-US" sz="2800" b="1" dirty="0">
                <a:solidFill>
                  <a:srgbClr val="FF3300"/>
                </a:solidFill>
                <a:latin typeface="+mj-ea"/>
                <a:ea typeface="+mj-ea"/>
              </a:rPr>
              <a:t>对数生长期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，及时接入下一级培养或发酵罐；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）严格控制</a:t>
            </a:r>
            <a:r>
              <a:rPr lang="zh-CN" altLang="en-US" sz="2800" b="1" dirty="0">
                <a:solidFill>
                  <a:srgbClr val="FF3300"/>
                </a:solidFill>
                <a:latin typeface="+mj-ea"/>
                <a:ea typeface="+mj-ea"/>
              </a:rPr>
              <a:t>培养条件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+mj-ea"/>
                <a:ea typeface="+mj-ea"/>
              </a:rPr>
              <a:t>pH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</a:rPr>
              <a:t>、温度、通气量等），加强培养过程的实时监测。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0" y="1066800"/>
            <a:ext cx="5767888" cy="1200329"/>
            <a:chOff x="-24008" y="914400"/>
            <a:chExt cx="5767888" cy="1200329"/>
          </a:xfrm>
        </p:grpSpPr>
        <p:sp>
          <p:nvSpPr>
            <p:cNvPr id="2" name="矩形 1"/>
            <p:cNvSpPr/>
            <p:nvPr/>
          </p:nvSpPr>
          <p:spPr>
            <a:xfrm>
              <a:off x="-24008" y="914400"/>
              <a:ext cx="5767888" cy="1200329"/>
            </a:xfrm>
            <a:prstGeom prst="rect">
              <a:avLst/>
            </a:prstGeom>
            <a:solidFill>
              <a:schemeClr val="bg1">
                <a:lumMod val="85000"/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0" y="914400"/>
              <a:ext cx="5743880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7200" b="1" dirty="0" smtClean="0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发酵工艺控制</a:t>
              </a:r>
              <a:endParaRPr lang="zh-CN" altLang="en-US" sz="7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454025" y="2463799"/>
            <a:ext cx="8569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）有些微生物</a:t>
            </a:r>
            <a:r>
              <a:rPr kumimoji="1"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生长最适温度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与</a:t>
            </a:r>
            <a:r>
              <a:rPr kumimoji="1"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发酵产酶的最适温度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有所不同。</a:t>
            </a: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323850" y="3479006"/>
            <a:ext cx="8569325" cy="119697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例： 酱油曲霉生产蛋白酶，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28℃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时蛋白酶产量比在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40 ℃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条件下高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2~4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倍，在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20℃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条件下发酵，则蛋白酶产量更高，但细胞生长速率较慢。</a:t>
            </a:r>
          </a:p>
        </p:txBody>
      </p:sp>
      <p:sp>
        <p:nvSpPr>
          <p:cNvPr id="141318" name="Text Box 6"/>
          <p:cNvSpPr txBox="1">
            <a:spLocks noChangeArrowheads="1"/>
          </p:cNvSpPr>
          <p:nvPr/>
        </p:nvSpPr>
        <p:spPr bwMode="auto">
          <a:xfrm>
            <a:off x="323850" y="4868863"/>
            <a:ext cx="8569325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为此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，在有些酶的发酵生产过程中，</a:t>
            </a:r>
            <a:r>
              <a:rPr kumimoji="1"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要在不同的发酵阶段控制不同的温度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，即在微生物生长阶段控制在生长的最适温度范围，而在产酶阶段控制在产酶最适温度范围。</a:t>
            </a:r>
          </a:p>
        </p:txBody>
      </p:sp>
      <p:sp>
        <p:nvSpPr>
          <p:cNvPr id="141319" name="Text Box 7"/>
          <p:cNvSpPr txBox="1">
            <a:spLocks noChangeArrowheads="1"/>
          </p:cNvSpPr>
          <p:nvPr/>
        </p:nvSpPr>
        <p:spPr bwMode="auto">
          <a:xfrm>
            <a:off x="454025" y="185294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）不同的微生物有不同的最适生长温度。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990600" y="332026"/>
            <a:ext cx="6656279" cy="720247"/>
          </a:xfrm>
          <a:prstGeom prst="roundRect">
            <a:avLst/>
          </a:prstGeom>
          <a:solidFill>
            <a:srgbClr val="00CC00">
              <a:alpha val="94000"/>
            </a:srgbClr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</a:t>
            </a: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产酶的几个重要条件</a:t>
            </a:r>
          </a:p>
        </p:txBody>
      </p:sp>
      <p:sp>
        <p:nvSpPr>
          <p:cNvPr id="9" name="五边形 8"/>
          <p:cNvSpPr/>
          <p:nvPr/>
        </p:nvSpPr>
        <p:spPr>
          <a:xfrm>
            <a:off x="0" y="1253379"/>
            <a:ext cx="3810000" cy="499887"/>
          </a:xfrm>
          <a:prstGeom prst="homePlate">
            <a:avLst/>
          </a:prstGeom>
          <a:solidFill>
            <a:srgbClr val="FF330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温度的调节控制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6" grpId="0"/>
      <p:bldP spid="141317" grpId="0" animBg="1"/>
      <p:bldP spid="141318" grpId="0" animBg="1"/>
      <p:bldP spid="141319" grpId="0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250825" y="811213"/>
            <a:ext cx="864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）温度的控制方法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838200" y="1828800"/>
            <a:ext cx="35052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一般采用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热水升温，冷水降温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。因此，在发酵罐中均设有足够传热面积的热交换装置，如排管、蛇管，夹套、喷淋管等。</a:t>
            </a:r>
          </a:p>
        </p:txBody>
      </p:sp>
      <p:pic>
        <p:nvPicPr>
          <p:cNvPr id="4" name="Picture 2" descr="13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92421"/>
            <a:ext cx="2650977" cy="49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/>
      <p:bldP spid="1423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87312" y="1349437"/>
            <a:ext cx="896937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）不同微生物，其生长繁殖的最适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值有所不同。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 微生物生长的最适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值与产酶最适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值往往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不同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76199" y="2590800"/>
            <a:ext cx="8980487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）有些微生物可以同时产生若干种酶，在生产过程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中    通过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控制培养基的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，往往可以改变各种酶之间的产量比例。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1518442" y="4495800"/>
            <a:ext cx="6096000" cy="1815882"/>
          </a:xfrm>
          <a:prstGeom prst="rect">
            <a:avLst/>
          </a:prstGeom>
          <a:noFill/>
          <a:ln w="9525">
            <a:solidFill>
              <a:srgbClr val="00CC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黑曲霉      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</a:t>
            </a:r>
            <a:r>
              <a:rPr lang="el-GR" altLang="zh-CN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α</a:t>
            </a:r>
            <a:r>
              <a:rPr lang="en-US" altLang="zh-CN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淀粉酶            糖化酶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pH</a:t>
            </a:r>
            <a:r>
              <a:rPr lang="zh-CN" altLang="en-US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值中性          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r>
              <a:rPr lang="zh-CN" altLang="el-GR" sz="2800" b="1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↑</a:t>
            </a:r>
            <a:r>
              <a:rPr lang="zh-CN" altLang="en-US" sz="2800" b="1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↓</a:t>
            </a:r>
            <a:endParaRPr lang="en-US" altLang="zh-CN" sz="2800" b="1" dirty="0" smtClean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pH</a:t>
            </a:r>
            <a:r>
              <a:rPr lang="zh-CN" altLang="en-US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值偏酸性        </a:t>
            </a:r>
            <a:r>
              <a:rPr lang="zh-CN" altLang="el-GR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↓</a:t>
            </a:r>
            <a:r>
              <a:rPr lang="zh-CN" altLang="en-US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</a:t>
            </a:r>
            <a:r>
              <a:rPr lang="zh-CN" altLang="el-GR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↑</a:t>
            </a:r>
            <a:r>
              <a:rPr lang="zh-CN" altLang="en-US" sz="28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zh-CN" altLang="el-GR" sz="2800" b="1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556682"/>
            <a:ext cx="3810000" cy="499887"/>
          </a:xfrm>
          <a:prstGeom prst="homePlate">
            <a:avLst/>
          </a:prstGeom>
          <a:solidFill>
            <a:srgbClr val="FF330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值的调节控制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44388" grpId="0"/>
      <p:bldP spid="144389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250825" y="533400"/>
            <a:ext cx="864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）影响</a:t>
            </a:r>
            <a:r>
              <a:rPr kumimoji="1"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pH</a:t>
            </a: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值的因素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755650" y="1114425"/>
            <a:ext cx="8137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AutoNum type="circleNumDbPlain"/>
            </a:pP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一般来说，培养基成分中</a:t>
            </a:r>
            <a:r>
              <a:rPr kumimoji="1" lang="en-US" altLang="zh-CN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C/N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比高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，发酵液倾向于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酸性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pH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低；</a:t>
            </a:r>
            <a:r>
              <a:rPr kumimoji="1" lang="en-US" altLang="zh-CN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C/N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比低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，发酵液倾向于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碱性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pH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高。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827088" y="2060575"/>
            <a:ext cx="7705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AutoNum type="circleNumDbPlain"/>
            </a:pP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不同盐的利用对</a:t>
            </a: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pH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也会产生影响。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250825" y="3352800"/>
            <a:ext cx="864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）生产中控制</a:t>
            </a:r>
            <a:r>
              <a:rPr kumimoji="1"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pH</a:t>
            </a: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值的方法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754063" y="4337050"/>
            <a:ext cx="727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②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添加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缓冲液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维持一定的</a:t>
            </a: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pH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值（如磷酸盐）；</a:t>
            </a:r>
          </a:p>
        </p:txBody>
      </p:sp>
      <p:sp>
        <p:nvSpPr>
          <p:cNvPr id="145415" name="Text Box 7"/>
          <p:cNvSpPr txBox="1">
            <a:spLocks noChangeArrowheads="1"/>
          </p:cNvSpPr>
          <p:nvPr/>
        </p:nvSpPr>
        <p:spPr bwMode="auto">
          <a:xfrm>
            <a:off x="755650" y="3832225"/>
            <a:ext cx="7561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①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调节培养基的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原始</a:t>
            </a:r>
            <a:r>
              <a:rPr kumimoji="1" lang="en-US" altLang="zh-CN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pH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，保持一定的</a:t>
            </a:r>
            <a:r>
              <a:rPr kumimoji="1" lang="en-US" altLang="zh-CN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C/N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比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；</a:t>
            </a:r>
          </a:p>
        </p:txBody>
      </p:sp>
      <p:sp>
        <p:nvSpPr>
          <p:cNvPr id="145416" name="Text Box 8"/>
          <p:cNvSpPr txBox="1">
            <a:spLocks noChangeArrowheads="1"/>
          </p:cNvSpPr>
          <p:nvPr/>
        </p:nvSpPr>
        <p:spPr bwMode="auto">
          <a:xfrm>
            <a:off x="754063" y="4794250"/>
            <a:ext cx="7705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③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发酵液中</a:t>
            </a: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pH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过高，加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糖或淀粉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来调节。反之，加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尿素或液氨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；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827088" y="2636838"/>
            <a:ext cx="684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AutoNum type="circleNumDbPlain"/>
            </a:pP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pH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值还与通气量有关。</a:t>
            </a:r>
          </a:p>
        </p:txBody>
      </p:sp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755650" y="5561013"/>
            <a:ext cx="727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④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通过调节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通气量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来实现；</a:t>
            </a: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762000" y="5948363"/>
            <a:ext cx="727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circleNumDbPlain" startAt="5"/>
            </a:pP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加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酸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kumimoji="1" lang="zh-CN" altLang="en-US" sz="2400" b="1">
                <a:solidFill>
                  <a:schemeClr val="hlin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碱</a:t>
            </a:r>
            <a:r>
              <a:rPr kumimoji="1" lang="zh-CN" altLang="en-US" sz="2400" b="1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/>
      <p:bldP spid="145414" grpId="0"/>
      <p:bldP spid="145415" grpId="0"/>
      <p:bldP spid="145416" grpId="0"/>
      <p:bldP spid="145418" grpId="0"/>
      <p:bldP spid="1454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395288" y="1187450"/>
            <a:ext cx="8424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</a:t>
            </a:r>
            <a:r>
              <a:rPr kumimoji="1"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溶解氧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指溶解在培养基中的氧。微生物一般只能利用溶解氧。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59017" y="2408238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调节溶氧速率的方法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397377" y="2999331"/>
            <a:ext cx="371742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）调节通气量；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）调节氧的分压；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）调节气液接触时间；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）调节气液接触面积；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）改变培养液性质。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135339" y="3336734"/>
            <a:ext cx="5009705" cy="2002850"/>
            <a:chOff x="4114801" y="4324221"/>
            <a:chExt cx="5009705" cy="2002850"/>
          </a:xfrm>
        </p:grpSpPr>
        <p:graphicFrame>
          <p:nvGraphicFramePr>
            <p:cNvPr id="6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0176989"/>
                </p:ext>
              </p:extLst>
            </p:nvPr>
          </p:nvGraphicFramePr>
          <p:xfrm>
            <a:off x="4267200" y="4324221"/>
            <a:ext cx="3095625" cy="59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4" name="公式" r:id="rId3" imgW="1041120" imgH="215640" progId="Equation.3">
                    <p:embed/>
                  </p:oleObj>
                </mc:Choice>
                <mc:Fallback>
                  <p:oleObj name="公式" r:id="rId3" imgW="104112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200" y="4324221"/>
                          <a:ext cx="3095625" cy="59055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/>
            <p:cNvSpPr txBox="1">
              <a:spLocks noChangeArrowheads="1"/>
            </p:cNvSpPr>
            <p:nvPr/>
          </p:nvSpPr>
          <p:spPr bwMode="auto">
            <a:xfrm>
              <a:off x="4114801" y="4495800"/>
              <a:ext cx="5009705" cy="1831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kumimoji="1" lang="en-US" altLang="zh-CN" sz="2000" b="1" dirty="0" smtClean="0">
                <a:latin typeface="Times New Roman" panose="02020603050405020304" pitchFamily="18" charset="0"/>
              </a:endParaRPr>
            </a:p>
            <a:p>
              <a:endParaRPr kumimoji="1" lang="en-US" altLang="zh-CN" sz="2000" b="1" dirty="0">
                <a:latin typeface="Times New Roman" panose="02020603050405020304" pitchFamily="18" charset="0"/>
              </a:endParaRPr>
            </a:p>
            <a:p>
              <a:r>
                <a:rPr kumimoji="1" lang="en-US" altLang="zh-CN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kumimoji="1" lang="zh-CN" altLang="en-US" sz="2000" b="1" dirty="0" smtClean="0">
                  <a:latin typeface="Times New Roman" panose="02020603050405020304" pitchFamily="18" charset="0"/>
                </a:rPr>
                <a:t>：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体积传氧速率 </a:t>
              </a:r>
              <a:r>
                <a:rPr kumimoji="1" lang="en-US" altLang="zh-CN" sz="2000" b="1" dirty="0" err="1">
                  <a:latin typeface="Times New Roman" panose="02020603050405020304" pitchFamily="18" charset="0"/>
                </a:rPr>
                <a:t>kmol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/m</a:t>
              </a:r>
              <a:r>
                <a:rPr kumimoji="1" lang="en-US" altLang="zh-CN" sz="2000" b="1" baseline="30000" dirty="0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.h</a:t>
              </a:r>
            </a:p>
            <a:p>
              <a:pPr>
                <a:lnSpc>
                  <a:spcPct val="65000"/>
                </a:lnSpc>
              </a:pPr>
              <a:endParaRPr kumimoji="1" lang="en-US" altLang="zh-CN" sz="2000" b="1" dirty="0">
                <a:latin typeface="Times New Roman" panose="02020603050405020304" pitchFamily="18" charset="0"/>
              </a:endParaRPr>
            </a:p>
            <a:p>
              <a:r>
                <a:rPr kumimoji="1" lang="en-US" altLang="zh-CN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kumimoji="1" lang="en-US" altLang="zh-CN" sz="1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kumimoji="1" lang="en-US" altLang="zh-CN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000" b="1" dirty="0" smtClean="0">
                  <a:latin typeface="Times New Roman" panose="02020603050405020304" pitchFamily="18" charset="0"/>
                </a:rPr>
                <a:t>:  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以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(C*-C)</a:t>
              </a:r>
              <a:r>
                <a:rPr kumimoji="1" lang="zh-CN" altLang="en-US" sz="2000" b="1" dirty="0">
                  <a:latin typeface="Times New Roman" panose="02020603050405020304" pitchFamily="18" charset="0"/>
                </a:rPr>
                <a:t>为推动力的体积溶氧系数 </a:t>
              </a:r>
              <a:r>
                <a:rPr kumimoji="1" lang="en-US" altLang="zh-CN" sz="2000" b="1" dirty="0">
                  <a:latin typeface="Times New Roman" panose="02020603050405020304" pitchFamily="18" charset="0"/>
                </a:rPr>
                <a:t>h</a:t>
              </a:r>
              <a:r>
                <a:rPr kumimoji="1" lang="en-US" altLang="zh-CN" sz="2000" b="1" baseline="30000" dirty="0">
                  <a:latin typeface="Times New Roman" panose="02020603050405020304" pitchFamily="18" charset="0"/>
                </a:rPr>
                <a:t>-1</a:t>
              </a:r>
            </a:p>
            <a:p>
              <a:endParaRPr kumimoji="1" lang="en-US" altLang="zh-CN" sz="2000" dirty="0">
                <a:latin typeface="Tahoma" panose="020B0604030504040204" pitchFamily="34" charset="0"/>
              </a:endParaRPr>
            </a:p>
          </p:txBody>
        </p:sp>
      </p:grpSp>
      <p:sp>
        <p:nvSpPr>
          <p:cNvPr id="9" name="五边形 8"/>
          <p:cNvSpPr/>
          <p:nvPr/>
        </p:nvSpPr>
        <p:spPr>
          <a:xfrm>
            <a:off x="0" y="466210"/>
            <a:ext cx="3810000" cy="499887"/>
          </a:xfrm>
          <a:prstGeom prst="homePlate">
            <a:avLst/>
          </a:prstGeom>
          <a:solidFill>
            <a:srgbClr val="FF330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溶解氧的调节控制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46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4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4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Text Box 3"/>
          <p:cNvSpPr txBox="1">
            <a:spLocks noChangeArrowheads="1"/>
          </p:cNvSpPr>
          <p:nvPr/>
        </p:nvSpPr>
        <p:spPr bwMode="auto">
          <a:xfrm>
            <a:off x="271462" y="4098186"/>
            <a:ext cx="8569325" cy="113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用固体培养基生产酶制剂时，一般前期湿度低些，培养后期湿度大些，有利于产酶。</a:t>
            </a:r>
          </a:p>
        </p:txBody>
      </p:sp>
      <p:sp>
        <p:nvSpPr>
          <p:cNvPr id="149509" name="Text Box 5"/>
          <p:cNvSpPr txBox="1">
            <a:spLocks noChangeArrowheads="1"/>
          </p:cNvSpPr>
          <p:nvPr/>
        </p:nvSpPr>
        <p:spPr bwMode="auto">
          <a:xfrm>
            <a:off x="271462" y="1178720"/>
            <a:ext cx="8839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形成：</a:t>
            </a:r>
            <a:r>
              <a:rPr lang="zh-CN" altLang="en-US" sz="2400" b="1" dirty="0">
                <a:latin typeface="Times New Roman" panose="02020603050405020304" pitchFamily="18" charset="0"/>
              </a:rPr>
              <a:t>通气搅拌、培养基中某些成分的变化、代谢产生的气体。</a:t>
            </a:r>
          </a:p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危害：</a:t>
            </a:r>
            <a:r>
              <a:rPr lang="zh-CN" altLang="en-US" sz="2400" b="1" dirty="0">
                <a:latin typeface="Times New Roman" panose="02020603050405020304" pitchFamily="18" charset="0"/>
              </a:rPr>
              <a:t>阻碍</a:t>
            </a:r>
            <a:r>
              <a:rPr lang="en-US" altLang="zh-CN" sz="2400" b="1" dirty="0"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的排除，影响氧的溶解；引起染菌。</a:t>
            </a:r>
          </a:p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消泡方法：</a:t>
            </a:r>
            <a:r>
              <a:rPr lang="zh-CN" altLang="en-US" sz="2400" b="1" dirty="0">
                <a:latin typeface="Times New Roman" panose="02020603050405020304" pitchFamily="18" charset="0"/>
              </a:rPr>
              <a:t>机械消泡、化学消泡。</a:t>
            </a:r>
          </a:p>
        </p:txBody>
      </p:sp>
      <p:sp>
        <p:nvSpPr>
          <p:cNvPr id="6" name="五边形 5"/>
          <p:cNvSpPr/>
          <p:nvPr/>
        </p:nvSpPr>
        <p:spPr>
          <a:xfrm>
            <a:off x="-28575" y="431976"/>
            <a:ext cx="2847975" cy="499887"/>
          </a:xfrm>
          <a:prstGeom prst="homePlate">
            <a:avLst/>
          </a:prstGeom>
          <a:solidFill>
            <a:srgbClr val="FF330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泡沫控制</a:t>
            </a:r>
          </a:p>
        </p:txBody>
      </p:sp>
      <p:sp>
        <p:nvSpPr>
          <p:cNvPr id="7" name="五边形 6"/>
          <p:cNvSpPr/>
          <p:nvPr/>
        </p:nvSpPr>
        <p:spPr>
          <a:xfrm>
            <a:off x="0" y="3429000"/>
            <a:ext cx="3810000" cy="499887"/>
          </a:xfrm>
          <a:prstGeom prst="homePlate">
            <a:avLst/>
          </a:prstGeom>
          <a:solidFill>
            <a:srgbClr val="00CC0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湿度的调节控制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/>
      <p:bldP spid="149509" grpId="0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23850" y="404813"/>
            <a:ext cx="8569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五、提高酶产量的措施</a:t>
            </a:r>
          </a:p>
        </p:txBody>
      </p:sp>
      <p:sp>
        <p:nvSpPr>
          <p:cNvPr id="150531" name="Text Box 3"/>
          <p:cNvSpPr txBox="1">
            <a:spLocks noChangeArrowheads="1"/>
          </p:cNvSpPr>
          <p:nvPr/>
        </p:nvSpPr>
        <p:spPr bwMode="auto">
          <a:xfrm>
            <a:off x="250825" y="908050"/>
            <a:ext cx="856932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（一）添加诱导物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诱导酶的发酵生产，添加酶合成的诱导物，可以显著提高酶产量。</a:t>
            </a:r>
          </a:p>
        </p:txBody>
      </p:sp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323850" y="2390775"/>
            <a:ext cx="8569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、不同的酶有各自不同的诱导物；但有时一种诱导物可诱导生成同一酶系的若干种酶；同一种酶往往有多种诱导物。</a:t>
            </a:r>
          </a:p>
        </p:txBody>
      </p:sp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250825" y="5924550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3</a:t>
            </a:r>
            <a:r>
              <a:rPr kumimoji="1" lang="zh-CN" altLang="en-US" sz="2400" b="1" dirty="0">
                <a:solidFill>
                  <a:srgbClr val="00CC00"/>
                </a:solidFill>
                <a:latin typeface="宋体" panose="02010600030101010101" pitchFamily="2" charset="-122"/>
              </a:rPr>
              <a:t>、诱导物的浓度：</a:t>
            </a:r>
            <a:r>
              <a:rPr kumimoji="1" lang="zh-CN" altLang="en-US" sz="2400" b="1" dirty="0">
                <a:solidFill>
                  <a:srgbClr val="00CC00"/>
                </a:solidFill>
                <a:latin typeface="楷体_GB2312" pitchFamily="49" charset="-122"/>
                <a:ea typeface="楷体_GB2312" pitchFamily="49" charset="-122"/>
              </a:rPr>
              <a:t>必须控制在适当浓度</a:t>
            </a:r>
            <a:r>
              <a:rPr kumimoji="1"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323850" y="3228975"/>
            <a:ext cx="8569325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、诱导物的分类</a:t>
            </a:r>
          </a:p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）酶作用的底物；</a:t>
            </a:r>
          </a:p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）酶作用底物的类似物；</a:t>
            </a:r>
          </a:p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）酶的反应产物；</a:t>
            </a:r>
          </a:p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）底物和底物类似物的前体物。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5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0" grpId="0"/>
      <p:bldP spid="150531" grpId="0"/>
      <p:bldP spid="150532" grpId="0"/>
      <p:bldP spid="150533" grpId="0"/>
      <p:bldP spid="1505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0" y="499488"/>
            <a:ext cx="85693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（二）控制阻遏物的浓度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323850" y="1181100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、解除终产物阻遏的方法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323850" y="1763713"/>
            <a:ext cx="8569325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Blip>
                <a:blip r:embed="rId2"/>
              </a:buBlip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降低培养基中酶作用产物的浓度；</a:t>
            </a:r>
          </a:p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Blip>
                <a:blip r:embed="rId2"/>
              </a:buBlip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添加终产物的类似物。</a:t>
            </a:r>
          </a:p>
        </p:txBody>
      </p:sp>
      <p:sp>
        <p:nvSpPr>
          <p:cNvPr id="151557" name="Text Box 5"/>
          <p:cNvSpPr txBox="1">
            <a:spLocks noChangeArrowheads="1"/>
          </p:cNvSpPr>
          <p:nvPr/>
        </p:nvSpPr>
        <p:spPr bwMode="auto">
          <a:xfrm>
            <a:off x="250825" y="2997200"/>
            <a:ext cx="864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、解除分解代谢产物阻遏的方法</a:t>
            </a:r>
          </a:p>
        </p:txBody>
      </p:sp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349250" y="3500438"/>
            <a:ext cx="8642350" cy="246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 typeface="Wingdings" panose="05000000000000000000" pitchFamily="2" charset="2"/>
              <a:buBlip>
                <a:blip r:embed="rId2"/>
              </a:buBlip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控制培养基中葡萄糖等容易利用的碳源浓度，可采用其他较难利用的碳源（如淀粉等），或采用补料，分次流加碳源等方法，以控制碳源浓度在较低的水平，以利于酶产量的提高；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 typeface="Wingdings" panose="05000000000000000000" pitchFamily="2" charset="2"/>
              <a:buBlip>
                <a:blip r:embed="rId2"/>
              </a:buBlip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添加一定量的环腺苷酸（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cAMP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），可以解除分解代谢物阻遏作用。</a:t>
            </a:r>
            <a:endParaRPr kumimoji="1" lang="zh-CN" altLang="en-US" sz="2400" b="1" baseline="-250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7" grpId="0"/>
      <p:bldP spid="1515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Text Box 2"/>
          <p:cNvSpPr txBox="1">
            <a:spLocks noChangeArrowheads="1"/>
          </p:cNvSpPr>
          <p:nvPr/>
        </p:nvSpPr>
        <p:spPr bwMode="auto">
          <a:xfrm>
            <a:off x="609600" y="1600200"/>
            <a:ext cx="80772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    </a:t>
            </a:r>
            <a:r>
              <a:rPr lang="zh-CN" altLang="en-US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目前，国内外广泛使用酶的领域是食品工业。国内外大规模工业生产的</a:t>
            </a:r>
            <a:r>
              <a:rPr lang="zh-CN" altLang="en-US">
                <a:solidFill>
                  <a:srgbClr val="FF000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淀粉酶、淀粉酶、异淀粉酶、蛋白酶、果胶酶、葡萄糖异构酶、葡萄糖氧化酶、脂肪酶、纤维素酶、天冬氨酸酶、糖化酶、溶菌酶</a:t>
            </a:r>
            <a:r>
              <a:rPr lang="zh-CN" altLang="en-US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等。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      </a:t>
            </a:r>
            <a:endParaRPr lang="en-US" altLang="zh-CN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2201863" y="304800"/>
            <a:ext cx="4689475" cy="685800"/>
          </a:xfrm>
          <a:prstGeom prst="roundRect">
            <a:avLst/>
          </a:prstGeom>
          <a:solidFill>
            <a:srgbClr val="FF3300"/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主要的大宗酶制剂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195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0825" y="546100"/>
            <a:ext cx="86423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（三）通过基因突变提高酶产量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936625" y="1272545"/>
            <a:ext cx="727075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Blip>
                <a:blip r:embed="rId2"/>
              </a:buBlip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使诱导型变成组成型；</a:t>
            </a:r>
          </a:p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Blip>
                <a:blip r:embed="rId2"/>
              </a:buBlip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使阻遏型变成去阻遏型。</a:t>
            </a: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250825" y="2778125"/>
            <a:ext cx="86423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（四）其他提高酶产量的方法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250825" y="3497263"/>
            <a:ext cx="864235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、添加细胞渗漏增强物：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如吐温（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Tween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）、催通（</a:t>
            </a:r>
            <a:r>
              <a:rPr kumimoji="1" lang="en-US" altLang="zh-CN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Triton</a:t>
            </a:r>
            <a:r>
              <a:rPr kumimoji="1" lang="zh-CN" altLang="en-US" sz="2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）等。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250825" y="4151313"/>
            <a:ext cx="864235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在培养基中添加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1%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的吐温（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Tween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），可使纤维素酶的产量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提高。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/>
      <p:bldP spid="152581" grpId="0"/>
      <p:bldP spid="15258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2"/>
          <p:cNvSpPr txBox="1">
            <a:spLocks noChangeArrowheads="1"/>
          </p:cNvSpPr>
          <p:nvPr/>
        </p:nvSpPr>
        <p:spPr bwMode="auto">
          <a:xfrm>
            <a:off x="250825" y="3705225"/>
            <a:ext cx="864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、其他产酶促进剂</a:t>
            </a:r>
          </a:p>
        </p:txBody>
      </p:sp>
      <p:sp>
        <p:nvSpPr>
          <p:cNvPr id="153603" name="Text Box 3"/>
          <p:cNvSpPr txBox="1">
            <a:spLocks noChangeArrowheads="1"/>
          </p:cNvSpPr>
          <p:nvPr/>
        </p:nvSpPr>
        <p:spPr bwMode="auto">
          <a:xfrm>
            <a:off x="250825" y="4281488"/>
            <a:ext cx="889317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植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酸钙    ：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霉菌蛋白酶或橘青磷酸二酯酶   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1~20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倍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聚乙烯醇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衍生物    ：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可防止霉菌菌丝结球，提高糖化酶产量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聚乙烯醇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、醋酸钠等     ：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纤维素酶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</a:t>
            </a:r>
            <a:r>
              <a:rPr kumimoji="1" lang="zh-CN" altLang="en-US" sz="2000" u="sng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这些物质的实际效果明显，但作用机制还需深入探讨。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3887"/>
            <a:ext cx="7056438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5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  <p:bldP spid="15360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81000" y="1462088"/>
            <a:ext cx="5541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一、酶的提取、分离纯化技术路线</a:t>
            </a:r>
          </a:p>
        </p:txBody>
      </p:sp>
      <p:sp>
        <p:nvSpPr>
          <p:cNvPr id="173061" name="Text Box 5"/>
          <p:cNvSpPr txBox="1">
            <a:spLocks noChangeArrowheads="1"/>
          </p:cNvSpPr>
          <p:nvPr/>
        </p:nvSpPr>
        <p:spPr bwMode="auto">
          <a:xfrm>
            <a:off x="1692275" y="2366963"/>
            <a:ext cx="1419225" cy="466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细胞破碎</a:t>
            </a: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1692275" y="3159125"/>
            <a:ext cx="1112838" cy="466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酶提取</a:t>
            </a:r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1692275" y="3940175"/>
            <a:ext cx="1725613" cy="466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酶分离纯化</a:t>
            </a:r>
          </a:p>
        </p:txBody>
      </p:sp>
      <p:sp>
        <p:nvSpPr>
          <p:cNvPr id="173064" name="Line 8"/>
          <p:cNvSpPr>
            <a:spLocks noChangeShapeType="1"/>
          </p:cNvSpPr>
          <p:nvPr/>
        </p:nvSpPr>
        <p:spPr bwMode="auto">
          <a:xfrm>
            <a:off x="2149475" y="2811463"/>
            <a:ext cx="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solidFill>
                <a:srgbClr val="FF3300"/>
              </a:solidFill>
            </a:endParaRPr>
          </a:p>
        </p:txBody>
      </p:sp>
      <p:sp>
        <p:nvSpPr>
          <p:cNvPr id="173065" name="Line 9"/>
          <p:cNvSpPr>
            <a:spLocks noChangeShapeType="1"/>
          </p:cNvSpPr>
          <p:nvPr/>
        </p:nvSpPr>
        <p:spPr bwMode="auto">
          <a:xfrm>
            <a:off x="2149475" y="3606800"/>
            <a:ext cx="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solidFill>
                <a:srgbClr val="FF3300"/>
              </a:solidFill>
            </a:endParaRPr>
          </a:p>
        </p:txBody>
      </p:sp>
      <p:sp>
        <p:nvSpPr>
          <p:cNvPr id="173066" name="Text Box 10"/>
          <p:cNvSpPr txBox="1">
            <a:spLocks noChangeArrowheads="1"/>
          </p:cNvSpPr>
          <p:nvPr/>
        </p:nvSpPr>
        <p:spPr bwMode="auto">
          <a:xfrm>
            <a:off x="1692275" y="4772025"/>
            <a:ext cx="1112838" cy="466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酶浓缩</a:t>
            </a:r>
          </a:p>
        </p:txBody>
      </p:sp>
      <p:sp>
        <p:nvSpPr>
          <p:cNvPr id="173067" name="Line 11"/>
          <p:cNvSpPr>
            <a:spLocks noChangeShapeType="1"/>
          </p:cNvSpPr>
          <p:nvPr/>
        </p:nvSpPr>
        <p:spPr bwMode="auto">
          <a:xfrm>
            <a:off x="2149475" y="4408488"/>
            <a:ext cx="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solidFill>
                <a:srgbClr val="FF3300"/>
              </a:solidFill>
            </a:endParaRPr>
          </a:p>
        </p:txBody>
      </p:sp>
      <p:sp>
        <p:nvSpPr>
          <p:cNvPr id="173068" name="Line 12"/>
          <p:cNvSpPr>
            <a:spLocks noChangeShapeType="1"/>
          </p:cNvSpPr>
          <p:nvPr/>
        </p:nvSpPr>
        <p:spPr bwMode="auto">
          <a:xfrm>
            <a:off x="2149475" y="5230813"/>
            <a:ext cx="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solidFill>
                <a:srgbClr val="FF3300"/>
              </a:solidFill>
            </a:endParaRPr>
          </a:p>
        </p:txBody>
      </p:sp>
      <p:sp>
        <p:nvSpPr>
          <p:cNvPr id="173069" name="Text Box 13"/>
          <p:cNvSpPr txBox="1">
            <a:spLocks noChangeArrowheads="1"/>
          </p:cNvSpPr>
          <p:nvPr/>
        </p:nvSpPr>
        <p:spPr bwMode="auto">
          <a:xfrm>
            <a:off x="1692275" y="5573713"/>
            <a:ext cx="1112838" cy="466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酶贮存</a:t>
            </a:r>
          </a:p>
        </p:txBody>
      </p:sp>
      <p:sp>
        <p:nvSpPr>
          <p:cNvPr id="173070" name="Text Box 14"/>
          <p:cNvSpPr txBox="1">
            <a:spLocks noChangeArrowheads="1"/>
          </p:cNvSpPr>
          <p:nvPr/>
        </p:nvSpPr>
        <p:spPr bwMode="auto">
          <a:xfrm>
            <a:off x="3671888" y="2333625"/>
            <a:ext cx="3563937" cy="466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动物、植物或微生物细胞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 flipH="1">
            <a:off x="3138488" y="2576513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solidFill>
                <a:srgbClr val="FF3300"/>
              </a:solidFill>
            </a:endParaRPr>
          </a:p>
        </p:txBody>
      </p:sp>
      <p:sp>
        <p:nvSpPr>
          <p:cNvPr id="173072" name="Text Box 16"/>
          <p:cNvSpPr txBox="1">
            <a:spLocks noChangeArrowheads="1"/>
          </p:cNvSpPr>
          <p:nvPr/>
        </p:nvSpPr>
        <p:spPr bwMode="auto">
          <a:xfrm>
            <a:off x="3603625" y="3125788"/>
            <a:ext cx="1112838" cy="466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发酵液</a:t>
            </a:r>
          </a:p>
        </p:txBody>
      </p:sp>
      <p:sp>
        <p:nvSpPr>
          <p:cNvPr id="173073" name="Line 17"/>
          <p:cNvSpPr>
            <a:spLocks noChangeShapeType="1"/>
          </p:cNvSpPr>
          <p:nvPr/>
        </p:nvSpPr>
        <p:spPr bwMode="auto">
          <a:xfrm flipH="1">
            <a:off x="2841625" y="3394075"/>
            <a:ext cx="76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solidFill>
                <a:srgbClr val="FF3300"/>
              </a:solidFill>
            </a:endParaRPr>
          </a:p>
        </p:txBody>
      </p:sp>
      <p:sp>
        <p:nvSpPr>
          <p:cNvPr id="173074" name="AutoShape 18"/>
          <p:cNvSpPr>
            <a:spLocks/>
          </p:cNvSpPr>
          <p:nvPr/>
        </p:nvSpPr>
        <p:spPr bwMode="auto">
          <a:xfrm>
            <a:off x="4572000" y="5205413"/>
            <a:ext cx="4321175" cy="1195387"/>
          </a:xfrm>
          <a:prstGeom prst="borderCallout2">
            <a:avLst>
              <a:gd name="adj1" fmla="val 9560"/>
              <a:gd name="adj2" fmla="val -1764"/>
              <a:gd name="adj3" fmla="val 9560"/>
              <a:gd name="adj4" fmla="val -13481"/>
              <a:gd name="adj5" fmla="val -84329"/>
              <a:gd name="adj6" fmla="val -25681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7030A0"/>
                </a:solidFill>
                <a:latin typeface="Tahoma" panose="020B0604030504040204" pitchFamily="34" charset="0"/>
              </a:rPr>
              <a:t>离心分离，过滤分离，沉淀分离，层析分离，电泳分离，萃取分离，结晶分离等。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1720459" y="340182"/>
            <a:ext cx="5741879" cy="720247"/>
          </a:xfrm>
          <a:prstGeom prst="roundRect">
            <a:avLst/>
          </a:prstGeom>
          <a:solidFill>
            <a:srgbClr val="00CC00">
              <a:alpha val="94000"/>
            </a:srgbClr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第四节 酶的分离纯化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7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7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1" dur="500"/>
                                        <p:tgtEl>
                                          <p:spTgt spid="17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4" dur="500"/>
                                        <p:tgtEl>
                                          <p:spTgt spid="17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7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1" grpId="0" animBg="1"/>
      <p:bldP spid="173062" grpId="0" animBg="1"/>
      <p:bldP spid="173063" grpId="0" animBg="1"/>
      <p:bldP spid="173064" grpId="0" animBg="1"/>
      <p:bldP spid="173065" grpId="0" animBg="1"/>
      <p:bldP spid="173066" grpId="0" animBg="1"/>
      <p:bldP spid="173067" grpId="0" animBg="1"/>
      <p:bldP spid="173068" grpId="0" animBg="1"/>
      <p:bldP spid="173069" grpId="0" animBg="1"/>
      <p:bldP spid="173070" grpId="0" animBg="1"/>
      <p:bldP spid="173071" grpId="0" animBg="1"/>
      <p:bldP spid="173072" grpId="0" animBg="1"/>
      <p:bldP spid="173073" grpId="0" animBg="1"/>
      <p:bldP spid="173074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2"/>
          <p:cNvSpPr txBox="1">
            <a:spLocks noChangeArrowheads="1"/>
          </p:cNvSpPr>
          <p:nvPr/>
        </p:nvSpPr>
        <p:spPr bwMode="auto">
          <a:xfrm>
            <a:off x="533400" y="762000"/>
            <a:ext cx="33528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、细胞破碎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许多酶存在于细胞内。为了提取这些胞内酶，首先需要对细胞进行破碎处理。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kumimoji="1" lang="zh-CN" altLang="en-US" sz="24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）机械破碎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）物理破碎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）化学破碎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）酶解破碎</a:t>
            </a:r>
          </a:p>
        </p:txBody>
      </p:sp>
      <p:pic>
        <p:nvPicPr>
          <p:cNvPr id="174083" name="Picture 3" descr="hk-301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762000"/>
            <a:ext cx="16002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4203700" y="1920875"/>
            <a:ext cx="2044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1">
                <a:latin typeface="Times New Roman" panose="02020603050405020304" pitchFamily="18" charset="0"/>
                <a:ea typeface=""/>
                <a:cs typeface=""/>
              </a:rPr>
              <a:t>JY92-II D</a:t>
            </a:r>
            <a:r>
              <a:rPr kumimoji="1" lang="zh-CN" altLang="en-US" sz="2000" b="1">
                <a:latin typeface="Times New Roman" panose="02020603050405020304" pitchFamily="18" charset="0"/>
                <a:ea typeface=""/>
                <a:cs typeface=""/>
              </a:rPr>
              <a:t>超声波</a:t>
            </a: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  <a:ea typeface=""/>
                <a:cs typeface=""/>
              </a:rPr>
              <a:t>细胞粉碎机</a:t>
            </a:r>
            <a:endParaRPr kumimoji="1" lang="zh-CN" altLang="en-US" sz="2000">
              <a:latin typeface="Times New Roman" panose="02020603050405020304" pitchFamily="18" charset="0"/>
            </a:endParaRPr>
          </a:p>
        </p:txBody>
      </p:sp>
      <p:pic>
        <p:nvPicPr>
          <p:cNvPr id="174085" name="Picture 5" descr="hk-306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508500"/>
            <a:ext cx="103505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8388350" y="4581525"/>
            <a:ext cx="488950" cy="13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  <a:ea typeface=""/>
                <a:cs typeface=""/>
              </a:rPr>
              <a:t>细胞破碎珠</a:t>
            </a:r>
          </a:p>
        </p:txBody>
      </p:sp>
      <p:pic>
        <p:nvPicPr>
          <p:cNvPr id="174087" name="Picture 7" descr="hk-305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857375"/>
            <a:ext cx="119856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8" name="Picture 8" descr="hk-300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00400"/>
            <a:ext cx="2001838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9" name="Text Box 9"/>
          <p:cNvSpPr txBox="1">
            <a:spLocks noChangeArrowheads="1"/>
          </p:cNvSpPr>
          <p:nvPr/>
        </p:nvSpPr>
        <p:spPr bwMode="auto">
          <a:xfrm>
            <a:off x="7956550" y="1773238"/>
            <a:ext cx="488950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  <a:ea typeface=""/>
                <a:cs typeface=""/>
              </a:rPr>
              <a:t>高压细胞破碎机</a:t>
            </a:r>
            <a:endParaRPr kumimoji="1"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74090" name="Text Box 10"/>
          <p:cNvSpPr txBox="1">
            <a:spLocks noChangeArrowheads="1"/>
          </p:cNvSpPr>
          <p:nvPr/>
        </p:nvSpPr>
        <p:spPr bwMode="auto">
          <a:xfrm>
            <a:off x="3886200" y="5576888"/>
            <a:ext cx="3097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 b="1">
                <a:latin typeface="Times New Roman" panose="02020603050405020304" pitchFamily="18" charset="0"/>
                <a:ea typeface=""/>
                <a:cs typeface=""/>
              </a:rPr>
              <a:t>DY89-I</a:t>
            </a:r>
            <a:r>
              <a:rPr kumimoji="1" lang="zh-CN" altLang="en-US" sz="2000" b="1">
                <a:latin typeface="Times New Roman" panose="02020603050405020304" pitchFamily="18" charset="0"/>
                <a:ea typeface=""/>
                <a:cs typeface=""/>
              </a:rPr>
              <a:t>型 电动玻璃匀浆机</a:t>
            </a:r>
            <a:endParaRPr kumimoji="1" lang="zh-CN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7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7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7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2" grpId="0"/>
      <p:bldP spid="174084" grpId="0"/>
      <p:bldP spid="174086" grpId="0"/>
      <p:bldP spid="174089" grpId="0"/>
      <p:bldP spid="17409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371600"/>
            <a:ext cx="8540750" cy="249078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b="1" dirty="0" smtClean="0">
                <a:latin typeface="宋体" panose="02010600030101010101" pitchFamily="2" charset="-122"/>
              </a:rPr>
              <a:t>酶的提取是指在一定的条件下，用适当的溶剂或溶液处理含酶原料，使酶充分溶解到溶剂或溶液中的过程。也称为酶的抽提。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dirty="0" smtClean="0">
                <a:latin typeface="宋体" panose="02010600030101010101" pitchFamily="2" charset="-122"/>
              </a:rPr>
              <a:t>酶提取时首先应根据</a:t>
            </a:r>
            <a:r>
              <a:rPr lang="zh-CN" altLang="en-US" sz="2800" b="1" dirty="0" smtClean="0">
                <a:solidFill>
                  <a:schemeClr val="hlink"/>
                </a:solidFill>
                <a:latin typeface="宋体" panose="02010600030101010101" pitchFamily="2" charset="-122"/>
              </a:rPr>
              <a:t>酶的结构和溶解性质，选择适当的溶剂</a:t>
            </a:r>
            <a:r>
              <a:rPr lang="zh-CN" altLang="en-US" sz="2800" b="1" dirty="0" smtClean="0">
                <a:latin typeface="宋体" panose="02010600030101010101" pitchFamily="2" charset="-122"/>
              </a:rPr>
              <a:t>。一般说来，极性物质易溶于极性溶剂中，非极性物质易溶于非极性的有机溶剂中，酸性物质易溶于碱性溶剂中，碱性物质易溶于酸性溶剂中。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dirty="0" smtClean="0">
                <a:latin typeface="宋体" panose="02010600030101010101" pitchFamily="2" charset="-122"/>
              </a:rPr>
              <a:t>酶都能溶解于水，通常可用</a:t>
            </a:r>
            <a:r>
              <a:rPr lang="zh-CN" altLang="en-US" sz="2800" b="1" dirty="0" smtClean="0">
                <a:solidFill>
                  <a:schemeClr val="hlink"/>
                </a:solidFill>
                <a:latin typeface="宋体" panose="02010600030101010101" pitchFamily="2" charset="-122"/>
              </a:rPr>
              <a:t>水或稀酸、稀碱、稀盐溶液等进行提取</a:t>
            </a:r>
            <a:r>
              <a:rPr lang="zh-CN" altLang="en-US" sz="2800" b="1" dirty="0" smtClean="0">
                <a:latin typeface="宋体" panose="02010600030101010101" pitchFamily="2" charset="-122"/>
              </a:rPr>
              <a:t>，有些酶与脂质结合或含有较多的非极性基团，则可用有机溶剂提取。 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609600" y="723900"/>
            <a:ext cx="24288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、酶的提取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609600" y="723900"/>
            <a:ext cx="24288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、酶的提取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495300" y="1609019"/>
            <a:ext cx="8153400" cy="178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宋体" panose="02010600030101010101" pitchFamily="2" charset="-122"/>
              </a:rPr>
              <a:t>    </a:t>
            </a:r>
            <a:r>
              <a:rPr lang="zh-CN" altLang="en-US" b="1" dirty="0">
                <a:latin typeface="宋体" panose="02010600030101010101" pitchFamily="2" charset="-122"/>
              </a:rPr>
              <a:t>提高温度，降低溶液粘度、增加扩散面积、縮短扩散距离，增大浓度差等都有利于提高酶分子的扩散速度，从而增大提取效果。 </a:t>
            </a:r>
          </a:p>
        </p:txBody>
      </p:sp>
      <p:sp>
        <p:nvSpPr>
          <p:cNvPr id="175109" name="Text Box 5"/>
          <p:cNvSpPr txBox="1">
            <a:spLocks noChangeArrowheads="1"/>
          </p:cNvSpPr>
          <p:nvPr/>
        </p:nvSpPr>
        <p:spPr bwMode="auto">
          <a:xfrm>
            <a:off x="461962" y="3810000"/>
            <a:ext cx="8123237" cy="178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宋体" panose="02010600030101010101" pitchFamily="2" charset="-122"/>
              </a:rPr>
              <a:t>    </a:t>
            </a:r>
            <a:r>
              <a:rPr lang="zh-CN" altLang="en-US" b="1" dirty="0">
                <a:latin typeface="宋体" panose="02010600030101010101" pitchFamily="2" charset="-122"/>
              </a:rPr>
              <a:t>为了提高酶的提取率并防止酶的变性失活，在提取过程中还要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注意控制好温度、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pH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值等提取条件</a:t>
            </a:r>
            <a:r>
              <a:rPr lang="zh-CN" altLang="en-US" b="1" dirty="0">
                <a:latin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95083502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8" grpId="0"/>
      <p:bldP spid="17510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 descr="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48943"/>
            <a:ext cx="3163887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468313" y="427038"/>
            <a:ext cx="3167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酶的主要提取方法</a:t>
            </a:r>
            <a:endParaRPr lang="zh-CN" altLang="en-US" sz="2400" b="1">
              <a:solidFill>
                <a:schemeClr val="hlink"/>
              </a:solidFill>
            </a:endParaRPr>
          </a:p>
        </p:txBody>
      </p:sp>
      <p:graphicFrame>
        <p:nvGraphicFramePr>
          <p:cNvPr id="176161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846125"/>
              </p:ext>
            </p:extLst>
          </p:nvPr>
        </p:nvGraphicFramePr>
        <p:xfrm>
          <a:off x="685800" y="990600"/>
          <a:ext cx="7848600" cy="3017836"/>
        </p:xfrm>
        <a:graphic>
          <a:graphicData uri="http://schemas.openxmlformats.org/drawingml/2006/table">
            <a:tbl>
              <a:tblPr/>
              <a:tblGrid>
                <a:gridCol w="1570038"/>
                <a:gridCol w="2617787"/>
                <a:gridCol w="3660775"/>
              </a:tblGrid>
              <a:tr h="4572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提取方法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使用的溶剂或溶液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提取对象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盐溶液提取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0.5mol/L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的盐溶液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用于提取在低浓度盐溶液中溶解度较大的酶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酸溶液提取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pH2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的水溶液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用于提取在稀酸溶液中溶解度大，且稳定性较好的酶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碱溶液提取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pH8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的水溶液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用于提取在稀碱溶液中溶解度大且稳定性较好的酶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有机溶剂提取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可与水混溶的有机溶剂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用于提取那些与脂质结合牢固或含有较多非极性基团的酶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6158" name="Text Box 30"/>
          <p:cNvSpPr txBox="1">
            <a:spLocks noChangeArrowheads="1"/>
          </p:cNvSpPr>
          <p:nvPr/>
        </p:nvSpPr>
        <p:spPr bwMode="auto">
          <a:xfrm>
            <a:off x="4586287" y="4370407"/>
            <a:ext cx="3527425" cy="186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大多数蛋白类酶都溶于水，而且在低浓度的盐存在的条件下，酶的溶解度随盐浓度的升高而增加，这称为</a:t>
            </a:r>
            <a:r>
              <a:rPr lang="zh-CN" altLang="en-US" sz="2000" b="1" dirty="0">
                <a:solidFill>
                  <a:schemeClr val="hlink"/>
                </a:solidFill>
                <a:latin typeface="宋体" panose="02010600030101010101" pitchFamily="2" charset="-122"/>
              </a:rPr>
              <a:t>盐溶现象</a:t>
            </a:r>
            <a:r>
              <a:rPr lang="zh-CN" altLang="en-US" sz="2000" dirty="0">
                <a:latin typeface="宋体" panose="02010600030101010101" pitchFamily="2" charset="-122"/>
              </a:rPr>
              <a:t>。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6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5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469900" y="609600"/>
            <a:ext cx="2506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>
                <a:solidFill>
                  <a:schemeClr val="hlin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chemeClr val="hlin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chemeClr val="hlink"/>
                </a:solidFill>
                <a:latin typeface="宋体" panose="02010600030101010101" pitchFamily="2" charset="-122"/>
              </a:rPr>
              <a:t>）沉淀分离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539750" y="1155700"/>
            <a:ext cx="8375650" cy="95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/>
              <a:t>沉淀分离是通过改变某些条件或添加某种物质，使酶的</a:t>
            </a:r>
            <a:r>
              <a:rPr lang="zh-CN" altLang="en-US" sz="2000" b="1" dirty="0">
                <a:solidFill>
                  <a:schemeClr val="hlink"/>
                </a:solidFill>
              </a:rPr>
              <a:t>溶解度降低</a:t>
            </a:r>
            <a:r>
              <a:rPr lang="zh-CN" altLang="en-US" sz="2000" dirty="0"/>
              <a:t>，而从溶液中沉淀析出，与其它溶质分离的技术过程。</a:t>
            </a:r>
          </a:p>
        </p:txBody>
      </p:sp>
      <p:graphicFrame>
        <p:nvGraphicFramePr>
          <p:cNvPr id="177179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082092"/>
              </p:ext>
            </p:extLst>
          </p:nvPr>
        </p:nvGraphicFramePr>
        <p:xfrm>
          <a:off x="539750" y="2286000"/>
          <a:ext cx="8208963" cy="3873499"/>
        </p:xfrm>
        <a:graphic>
          <a:graphicData uri="http://schemas.openxmlformats.org/drawingml/2006/table">
            <a:tbl>
              <a:tblPr/>
              <a:tblGrid>
                <a:gridCol w="2100263"/>
                <a:gridCol w="6108700"/>
              </a:tblGrid>
              <a:tr h="49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沉淀分离方法</a:t>
                      </a:r>
                      <a:endParaRPr kumimoji="0" lang="zh-CN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分离原理</a:t>
                      </a:r>
                      <a:endParaRPr kumimoji="0" lang="zh-CN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4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盐析沉淀法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利用不同蛋白质在不同的盐浓度条件下溶解度不同的特性，通过在酶液中添加一定浓度的中性盐，使酶或杂质从溶液中析出沉淀，从而使酶与杂质分离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4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等电点沉淀法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利用两性电解质在等电点时溶解度最低，以及不同的两性电解质有不同的等电点这一特性，通过调节溶液的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pH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值，使酶或杂质沉淀析出，从而使酶与杂质分离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4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有机溶剂沉淀法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利用酶与其它杂质在有机溶剂中的溶解度不同，通过添加一定量的某种有机溶剂，使酶或杂质沉淀析出，从而使酶与杂质分离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7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 smtClean="0">
                <a:solidFill>
                  <a:srgbClr val="FF3300"/>
                </a:solidFill>
              </a:rPr>
              <a:t>盐 析</a:t>
            </a:r>
          </a:p>
        </p:txBody>
      </p:sp>
      <p:sp>
        <p:nvSpPr>
          <p:cNvPr id="624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371600"/>
            <a:ext cx="8540750" cy="990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smtClean="0"/>
              <a:t>在盐浓度达到某一界限后，酶的溶解度随盐浓度升高而降低，这称为</a:t>
            </a:r>
            <a:r>
              <a:rPr lang="zh-CN" altLang="en-US" sz="2400" b="1" smtClean="0">
                <a:solidFill>
                  <a:schemeClr val="hlink"/>
                </a:solidFill>
              </a:rPr>
              <a:t>盐析现象</a:t>
            </a:r>
            <a:r>
              <a:rPr lang="zh-CN" altLang="en-US" sz="2400" b="1" smtClean="0"/>
              <a:t>。</a:t>
            </a:r>
          </a:p>
        </p:txBody>
      </p:sp>
      <p:pic>
        <p:nvPicPr>
          <p:cNvPr id="178180" name="Picture 4" descr="P1A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38400"/>
            <a:ext cx="5715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381000" y="366713"/>
            <a:ext cx="7912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FF33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3600" b="1" dirty="0">
                <a:solidFill>
                  <a:srgbClr val="FF33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FF3300"/>
                </a:solidFill>
                <a:latin typeface="宋体" panose="02010600030101010101" pitchFamily="2" charset="-122"/>
              </a:rPr>
              <a:t>）过滤与膜分离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701675" y="1193800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/>
              <a:t>过滤是借助于</a:t>
            </a:r>
            <a:r>
              <a:rPr lang="zh-CN" altLang="en-US" sz="2000" b="1" dirty="0">
                <a:solidFill>
                  <a:srgbClr val="FF3300"/>
                </a:solidFill>
              </a:rPr>
              <a:t>过滤介质</a:t>
            </a:r>
            <a:r>
              <a:rPr lang="zh-CN" altLang="en-US" sz="2000" dirty="0"/>
              <a:t>将不同大小、不同形状的物质分离的技术过程。</a:t>
            </a:r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701675" y="1701800"/>
            <a:ext cx="7993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/>
              <a:t>过滤介质多种多样，常用的有滤纸、滤布、纤维、多孔陶瓷、烧结金属和各种高分子膜等，可以根据需要选用。</a:t>
            </a:r>
          </a:p>
        </p:txBody>
      </p:sp>
      <p:sp>
        <p:nvSpPr>
          <p:cNvPr id="180229" name="Text Box 5"/>
          <p:cNvSpPr txBox="1">
            <a:spLocks noChangeArrowheads="1"/>
          </p:cNvSpPr>
          <p:nvPr/>
        </p:nvSpPr>
        <p:spPr bwMode="auto">
          <a:xfrm>
            <a:off x="1119188" y="5556250"/>
            <a:ext cx="7524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/>
              <a:t>过滤</a:t>
            </a:r>
          </a:p>
        </p:txBody>
      </p:sp>
      <p:sp>
        <p:nvSpPr>
          <p:cNvPr id="180230" name="Line 6"/>
          <p:cNvSpPr>
            <a:spLocks noChangeShapeType="1"/>
          </p:cNvSpPr>
          <p:nvPr/>
        </p:nvSpPr>
        <p:spPr bwMode="auto">
          <a:xfrm flipV="1">
            <a:off x="1793875" y="5586413"/>
            <a:ext cx="865188" cy="3603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0231" name="Line 7"/>
          <p:cNvSpPr>
            <a:spLocks noChangeShapeType="1"/>
          </p:cNvSpPr>
          <p:nvPr/>
        </p:nvSpPr>
        <p:spPr bwMode="auto">
          <a:xfrm>
            <a:off x="1854200" y="6115050"/>
            <a:ext cx="86360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0232" name="Text Box 8"/>
          <p:cNvSpPr txBox="1">
            <a:spLocks noChangeArrowheads="1"/>
          </p:cNvSpPr>
          <p:nvPr/>
        </p:nvSpPr>
        <p:spPr bwMode="auto">
          <a:xfrm>
            <a:off x="2667000" y="5387975"/>
            <a:ext cx="6064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CC00"/>
                </a:solidFill>
                <a:latin typeface="宋体" panose="02010600030101010101" pitchFamily="2" charset="-122"/>
              </a:rPr>
              <a:t>非膜过滤：采用高分子膜以外的物质作为过滤介质  </a:t>
            </a:r>
          </a:p>
        </p:txBody>
      </p:sp>
      <p:sp>
        <p:nvSpPr>
          <p:cNvPr id="180233" name="Text Box 9"/>
          <p:cNvSpPr txBox="1">
            <a:spLocks noChangeArrowheads="1"/>
          </p:cNvSpPr>
          <p:nvPr/>
        </p:nvSpPr>
        <p:spPr bwMode="auto">
          <a:xfrm>
            <a:off x="2692400" y="6200775"/>
            <a:ext cx="4786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CC00"/>
                </a:solidFill>
                <a:latin typeface="宋体" panose="02010600030101010101" pitchFamily="2" charset="-122"/>
              </a:rPr>
              <a:t>膜过滤：采用各种高分子膜为过滤介质  </a:t>
            </a:r>
          </a:p>
        </p:txBody>
      </p:sp>
      <p:pic>
        <p:nvPicPr>
          <p:cNvPr id="645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2438400"/>
            <a:ext cx="3732212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80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/>
      <p:bldP spid="180228" grpId="0"/>
      <p:bldP spid="180229" grpId="0"/>
      <p:bldP spid="180230" grpId="0" animBg="1"/>
      <p:bldP spid="180231" grpId="0" animBg="1"/>
      <p:bldP spid="180232" grpId="0"/>
      <p:bldP spid="1802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14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12685"/>
              </p:ext>
            </p:extLst>
          </p:nvPr>
        </p:nvGraphicFramePr>
        <p:xfrm>
          <a:off x="148431" y="1066800"/>
          <a:ext cx="8847138" cy="564832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187575"/>
                <a:gridCol w="2736850"/>
                <a:gridCol w="3922713"/>
              </a:tblGrid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b" horzOverflow="overflow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产酶微生物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b" horzOverflow="overflow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用途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b" horzOverflow="overflow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54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α-</a:t>
                      </a:r>
                      <a:r>
                        <a:rPr kumimoji="1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淀粉酶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枯草芽胞杆菌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地衣芽胞杆菌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米曲霉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淀粉液化，织物退浆，消化助剂，加酶洗涤剂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8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葡萄糖淀粉酶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米曲霉，黑曲霉，米根霉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制造葡萄糖，发酵、酿酒等工业的淀粉水解糖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35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中性蛋白酶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枯草芽胞杆菌，米曲霉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皮革、毛皮加工，食品加工，调味品制造、助消化、消炎、啤酒澄清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碱性蛋白酶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地衣芽胞杆菌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加酶洗涤剂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8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</a:rPr>
                        <a:t>植酸酶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</a:rPr>
                        <a:t>黑曲霉，毕赤酵母工程菌株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</a:rPr>
                        <a:t>饲料添加剂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4" name="圆角矩形 3"/>
          <p:cNvSpPr/>
          <p:nvPr/>
        </p:nvSpPr>
        <p:spPr bwMode="auto">
          <a:xfrm>
            <a:off x="2438400" y="228600"/>
            <a:ext cx="3894137" cy="685800"/>
          </a:xfrm>
          <a:prstGeom prst="roundRect">
            <a:avLst/>
          </a:prstGeom>
          <a:solidFill>
            <a:srgbClr val="FF3300">
              <a:alpha val="94000"/>
            </a:srgbClr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酶制剂的应用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468313" y="562760"/>
            <a:ext cx="48958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00CC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过滤的分类及其特性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latin typeface="宋体" panose="02010600030101010101" pitchFamily="2" charset="-122"/>
              </a:rPr>
              <a:t>根据过滤介质截留的物质颗粒大小不同</a:t>
            </a:r>
            <a:r>
              <a:rPr lang="zh-CN" altLang="en-US" sz="1800" dirty="0">
                <a:latin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solidFill>
                  <a:schemeClr val="accent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</a:t>
            </a:r>
          </a:p>
        </p:txBody>
      </p:sp>
      <p:graphicFrame>
        <p:nvGraphicFramePr>
          <p:cNvPr id="181301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0969"/>
              </p:ext>
            </p:extLst>
          </p:nvPr>
        </p:nvGraphicFramePr>
        <p:xfrm>
          <a:off x="457200" y="1828800"/>
          <a:ext cx="8229601" cy="4480560"/>
        </p:xfrm>
        <a:graphic>
          <a:graphicData uri="http://schemas.openxmlformats.org/drawingml/2006/table">
            <a:tbl>
              <a:tblPr/>
              <a:tblGrid>
                <a:gridCol w="1219200"/>
                <a:gridCol w="1219200"/>
                <a:gridCol w="3200401"/>
                <a:gridCol w="2590800"/>
              </a:tblGrid>
              <a:tr h="7687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类别</a:t>
                      </a:r>
                      <a:endParaRPr kumimoji="0" lang="zh-CN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截留颗粒大小</a:t>
                      </a:r>
                      <a:endParaRPr kumimoji="0" lang="zh-CN" alt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截留的主要物质</a:t>
                      </a:r>
                      <a:endParaRPr kumimoji="0" lang="zh-CN" alt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过滤介质</a:t>
                      </a:r>
                      <a:endParaRPr kumimoji="0" lang="zh-CN" alt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8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粗滤</a:t>
                      </a:r>
                      <a:endParaRPr kumimoji="0" lang="zh-CN" alt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 2μm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酵母、霉菌、动物细胞、植物细胞等</a:t>
                      </a:r>
                      <a:endParaRPr kumimoji="0" lang="zh-CN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滤纸、滤布、纤维多孔陶瓷等</a:t>
                      </a:r>
                      <a:endParaRPr kumimoji="0" lang="zh-CN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23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微滤</a:t>
                      </a:r>
                      <a:endParaRPr kumimoji="0" lang="zh-CN" alt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</a:t>
                      </a: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2μm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细菌、灰尘等</a:t>
                      </a:r>
                      <a:endParaRPr kumimoji="0" lang="zh-CN" alt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微滤膜、微孔陶瓷</a:t>
                      </a:r>
                      <a:endParaRPr kumimoji="0" lang="zh-CN" alt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23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超滤</a:t>
                      </a:r>
                      <a:endParaRPr kumimoji="0" lang="zh-CN" alt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20Å</a:t>
                      </a: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0.2μm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病毒、生物大分子等</a:t>
                      </a:r>
                      <a:endParaRPr kumimoji="0" lang="zh-CN" alt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超滤膜</a:t>
                      </a:r>
                      <a:endParaRPr kumimoji="0" lang="zh-CN" alt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23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反渗透</a:t>
                      </a:r>
                      <a:endParaRPr kumimoji="0" lang="zh-CN" alt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 20Å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生物小分子、盐、离子</a:t>
                      </a:r>
                      <a:endParaRPr kumimoji="0" lang="zh-CN" alt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反渗透膜</a:t>
                      </a:r>
                      <a:endParaRPr kumimoji="0" lang="zh-CN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Group 2"/>
          <p:cNvGrpSpPr>
            <a:grpSpLocks/>
          </p:cNvGrpSpPr>
          <p:nvPr/>
        </p:nvGrpSpPr>
        <p:grpSpPr bwMode="auto">
          <a:xfrm>
            <a:off x="3886200" y="1752600"/>
            <a:ext cx="4495800" cy="3810000"/>
            <a:chOff x="2448" y="1104"/>
            <a:chExt cx="2832" cy="2400"/>
          </a:xfrm>
        </p:grpSpPr>
        <p:sp>
          <p:nvSpPr>
            <p:cNvPr id="66569" name="Line 3"/>
            <p:cNvSpPr>
              <a:spLocks noChangeShapeType="1"/>
            </p:cNvSpPr>
            <p:nvPr/>
          </p:nvSpPr>
          <p:spPr bwMode="auto">
            <a:xfrm>
              <a:off x="2448" y="1920"/>
              <a:ext cx="2832" cy="0"/>
            </a:xfrm>
            <a:prstGeom prst="line">
              <a:avLst/>
            </a:prstGeom>
            <a:noFill/>
            <a:ln w="57150" cmpd="dbl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70" name="Line 4"/>
            <p:cNvSpPr>
              <a:spLocks noChangeShapeType="1"/>
            </p:cNvSpPr>
            <p:nvPr/>
          </p:nvSpPr>
          <p:spPr bwMode="auto">
            <a:xfrm>
              <a:off x="2448" y="2832"/>
              <a:ext cx="2832" cy="0"/>
            </a:xfrm>
            <a:prstGeom prst="line">
              <a:avLst/>
            </a:prstGeom>
            <a:noFill/>
            <a:ln w="57150" cmpd="dbl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71" name="Line 5"/>
            <p:cNvSpPr>
              <a:spLocks noChangeShapeType="1"/>
            </p:cNvSpPr>
            <p:nvPr/>
          </p:nvSpPr>
          <p:spPr bwMode="auto">
            <a:xfrm>
              <a:off x="2448" y="2400"/>
              <a:ext cx="2832" cy="0"/>
            </a:xfrm>
            <a:prstGeom prst="line">
              <a:avLst/>
            </a:prstGeom>
            <a:noFill/>
            <a:ln w="57150" cmpd="dbl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72" name="Line 6"/>
            <p:cNvSpPr>
              <a:spLocks noChangeShapeType="1"/>
            </p:cNvSpPr>
            <p:nvPr/>
          </p:nvSpPr>
          <p:spPr bwMode="auto">
            <a:xfrm>
              <a:off x="2448" y="3264"/>
              <a:ext cx="2832" cy="0"/>
            </a:xfrm>
            <a:prstGeom prst="line">
              <a:avLst/>
            </a:prstGeom>
            <a:noFill/>
            <a:ln w="57150" cmpd="dbl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73" name="Line 7"/>
            <p:cNvSpPr>
              <a:spLocks noChangeShapeType="1"/>
            </p:cNvSpPr>
            <p:nvPr/>
          </p:nvSpPr>
          <p:spPr bwMode="auto">
            <a:xfrm>
              <a:off x="4368" y="1104"/>
              <a:ext cx="516" cy="7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74" name="Line 8"/>
            <p:cNvSpPr>
              <a:spLocks noChangeShapeType="1"/>
            </p:cNvSpPr>
            <p:nvPr/>
          </p:nvSpPr>
          <p:spPr bwMode="auto">
            <a:xfrm flipV="1">
              <a:off x="4892" y="1728"/>
              <a:ext cx="388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75" name="Oval 9"/>
            <p:cNvSpPr>
              <a:spLocks noChangeArrowheads="1"/>
            </p:cNvSpPr>
            <p:nvPr/>
          </p:nvSpPr>
          <p:spPr bwMode="auto">
            <a:xfrm>
              <a:off x="4356" y="1209"/>
              <a:ext cx="240" cy="96"/>
            </a:xfrm>
            <a:prstGeom prst="ellipse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76" name="Oval 10"/>
            <p:cNvSpPr>
              <a:spLocks noChangeArrowheads="1"/>
            </p:cNvSpPr>
            <p:nvPr/>
          </p:nvSpPr>
          <p:spPr bwMode="auto">
            <a:xfrm>
              <a:off x="4512" y="1440"/>
              <a:ext cx="240" cy="96"/>
            </a:xfrm>
            <a:prstGeom prst="ellipse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77" name="Oval 11"/>
            <p:cNvSpPr>
              <a:spLocks noChangeArrowheads="1"/>
            </p:cNvSpPr>
            <p:nvPr/>
          </p:nvSpPr>
          <p:spPr bwMode="auto">
            <a:xfrm>
              <a:off x="4656" y="1680"/>
              <a:ext cx="240" cy="96"/>
            </a:xfrm>
            <a:prstGeom prst="ellipse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78" name="Oval 12"/>
            <p:cNvSpPr>
              <a:spLocks noChangeArrowheads="1"/>
            </p:cNvSpPr>
            <p:nvPr/>
          </p:nvSpPr>
          <p:spPr bwMode="auto">
            <a:xfrm>
              <a:off x="4992" y="1776"/>
              <a:ext cx="240" cy="96"/>
            </a:xfrm>
            <a:prstGeom prst="ellipse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79" name="Line 13"/>
            <p:cNvSpPr>
              <a:spLocks noChangeShapeType="1"/>
            </p:cNvSpPr>
            <p:nvPr/>
          </p:nvSpPr>
          <p:spPr bwMode="auto">
            <a:xfrm>
              <a:off x="3888" y="1200"/>
              <a:ext cx="768" cy="12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0" name="Line 14"/>
            <p:cNvSpPr>
              <a:spLocks noChangeShapeType="1"/>
            </p:cNvSpPr>
            <p:nvPr/>
          </p:nvSpPr>
          <p:spPr bwMode="auto">
            <a:xfrm flipV="1">
              <a:off x="4656" y="2208"/>
              <a:ext cx="388" cy="17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1" name="Line 15"/>
            <p:cNvSpPr>
              <a:spLocks noChangeShapeType="1"/>
            </p:cNvSpPr>
            <p:nvPr/>
          </p:nvSpPr>
          <p:spPr bwMode="auto">
            <a:xfrm>
              <a:off x="3456" y="1296"/>
              <a:ext cx="960" cy="15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2" name="Line 16"/>
            <p:cNvSpPr>
              <a:spLocks noChangeShapeType="1"/>
            </p:cNvSpPr>
            <p:nvPr/>
          </p:nvSpPr>
          <p:spPr bwMode="auto">
            <a:xfrm flipV="1">
              <a:off x="4428" y="2640"/>
              <a:ext cx="372" cy="169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3" name="Line 17"/>
            <p:cNvSpPr>
              <a:spLocks noChangeShapeType="1"/>
            </p:cNvSpPr>
            <p:nvPr/>
          </p:nvSpPr>
          <p:spPr bwMode="auto">
            <a:xfrm>
              <a:off x="3006" y="1488"/>
              <a:ext cx="1104" cy="177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84" name="Rectangle 18"/>
            <p:cNvSpPr>
              <a:spLocks noChangeArrowheads="1"/>
            </p:cNvSpPr>
            <p:nvPr/>
          </p:nvSpPr>
          <p:spPr bwMode="auto">
            <a:xfrm>
              <a:off x="3984" y="1392"/>
              <a:ext cx="144" cy="9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85" name="Rectangle 19"/>
            <p:cNvSpPr>
              <a:spLocks noChangeArrowheads="1"/>
            </p:cNvSpPr>
            <p:nvPr/>
          </p:nvSpPr>
          <p:spPr bwMode="auto">
            <a:xfrm>
              <a:off x="4155" y="1680"/>
              <a:ext cx="144" cy="9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86" name="Rectangle 20"/>
            <p:cNvSpPr>
              <a:spLocks noChangeArrowheads="1"/>
            </p:cNvSpPr>
            <p:nvPr/>
          </p:nvSpPr>
          <p:spPr bwMode="auto">
            <a:xfrm>
              <a:off x="4341" y="1980"/>
              <a:ext cx="144" cy="9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87" name="Rectangle 21"/>
            <p:cNvSpPr>
              <a:spLocks noChangeArrowheads="1"/>
            </p:cNvSpPr>
            <p:nvPr/>
          </p:nvSpPr>
          <p:spPr bwMode="auto">
            <a:xfrm>
              <a:off x="4476" y="2199"/>
              <a:ext cx="144" cy="9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88" name="Rectangle 22"/>
            <p:cNvSpPr>
              <a:spLocks noChangeArrowheads="1"/>
            </p:cNvSpPr>
            <p:nvPr/>
          </p:nvSpPr>
          <p:spPr bwMode="auto">
            <a:xfrm>
              <a:off x="4773" y="2256"/>
              <a:ext cx="144" cy="9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89" name="AutoShape 23"/>
            <p:cNvSpPr>
              <a:spLocks noChangeArrowheads="1"/>
            </p:cNvSpPr>
            <p:nvPr/>
          </p:nvSpPr>
          <p:spPr bwMode="auto">
            <a:xfrm>
              <a:off x="3552" y="1488"/>
              <a:ext cx="96" cy="96"/>
            </a:xfrm>
            <a:prstGeom prst="cube">
              <a:avLst>
                <a:gd name="adj" fmla="val 25000"/>
              </a:avLst>
            </a:prstGeom>
            <a:solidFill>
              <a:srgbClr val="993300"/>
            </a:solidFill>
            <a:ln w="19050">
              <a:solidFill>
                <a:srgbClr val="339966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90" name="AutoShape 24"/>
            <p:cNvSpPr>
              <a:spLocks noChangeArrowheads="1"/>
            </p:cNvSpPr>
            <p:nvPr/>
          </p:nvSpPr>
          <p:spPr bwMode="auto">
            <a:xfrm>
              <a:off x="3696" y="1680"/>
              <a:ext cx="96" cy="96"/>
            </a:xfrm>
            <a:prstGeom prst="cube">
              <a:avLst>
                <a:gd name="adj" fmla="val 25000"/>
              </a:avLst>
            </a:prstGeom>
            <a:solidFill>
              <a:srgbClr val="993300"/>
            </a:solidFill>
            <a:ln w="19050">
              <a:solidFill>
                <a:srgbClr val="339966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91" name="AutoShape 25"/>
            <p:cNvSpPr>
              <a:spLocks noChangeArrowheads="1"/>
            </p:cNvSpPr>
            <p:nvPr/>
          </p:nvSpPr>
          <p:spPr bwMode="auto">
            <a:xfrm>
              <a:off x="3870" y="1968"/>
              <a:ext cx="96" cy="96"/>
            </a:xfrm>
            <a:prstGeom prst="cube">
              <a:avLst>
                <a:gd name="adj" fmla="val 25000"/>
              </a:avLst>
            </a:prstGeom>
            <a:solidFill>
              <a:srgbClr val="993300"/>
            </a:solidFill>
            <a:ln w="19050">
              <a:solidFill>
                <a:srgbClr val="339966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92" name="AutoShape 26"/>
            <p:cNvSpPr>
              <a:spLocks noChangeArrowheads="1"/>
            </p:cNvSpPr>
            <p:nvPr/>
          </p:nvSpPr>
          <p:spPr bwMode="auto">
            <a:xfrm>
              <a:off x="4014" y="2199"/>
              <a:ext cx="96" cy="96"/>
            </a:xfrm>
            <a:prstGeom prst="cube">
              <a:avLst>
                <a:gd name="adj" fmla="val 25000"/>
              </a:avLst>
            </a:prstGeom>
            <a:solidFill>
              <a:srgbClr val="993300"/>
            </a:solidFill>
            <a:ln w="19050">
              <a:solidFill>
                <a:srgbClr val="339966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93" name="AutoShape 27"/>
            <p:cNvSpPr>
              <a:spLocks noChangeArrowheads="1"/>
            </p:cNvSpPr>
            <p:nvPr/>
          </p:nvSpPr>
          <p:spPr bwMode="auto">
            <a:xfrm>
              <a:off x="4155" y="2448"/>
              <a:ext cx="96" cy="96"/>
            </a:xfrm>
            <a:prstGeom prst="cube">
              <a:avLst>
                <a:gd name="adj" fmla="val 25000"/>
              </a:avLst>
            </a:prstGeom>
            <a:solidFill>
              <a:srgbClr val="993300"/>
            </a:solidFill>
            <a:ln w="19050">
              <a:solidFill>
                <a:srgbClr val="339966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94" name="AutoShape 28"/>
            <p:cNvSpPr>
              <a:spLocks noChangeArrowheads="1"/>
            </p:cNvSpPr>
            <p:nvPr/>
          </p:nvSpPr>
          <p:spPr bwMode="auto">
            <a:xfrm>
              <a:off x="4281" y="2640"/>
              <a:ext cx="96" cy="96"/>
            </a:xfrm>
            <a:prstGeom prst="cube">
              <a:avLst>
                <a:gd name="adj" fmla="val 25000"/>
              </a:avLst>
            </a:prstGeom>
            <a:solidFill>
              <a:srgbClr val="993300"/>
            </a:solidFill>
            <a:ln w="19050">
              <a:solidFill>
                <a:srgbClr val="339966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95" name="AutoShape 29"/>
            <p:cNvSpPr>
              <a:spLocks noChangeArrowheads="1"/>
            </p:cNvSpPr>
            <p:nvPr/>
          </p:nvSpPr>
          <p:spPr bwMode="auto">
            <a:xfrm>
              <a:off x="4560" y="2688"/>
              <a:ext cx="96" cy="96"/>
            </a:xfrm>
            <a:prstGeom prst="cube">
              <a:avLst>
                <a:gd name="adj" fmla="val 25000"/>
              </a:avLst>
            </a:prstGeom>
            <a:solidFill>
              <a:srgbClr val="993300"/>
            </a:solidFill>
            <a:ln w="19050">
              <a:solidFill>
                <a:srgbClr val="339966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96" name="AutoShape 30"/>
            <p:cNvSpPr>
              <a:spLocks noChangeArrowheads="1"/>
            </p:cNvSpPr>
            <p:nvPr/>
          </p:nvSpPr>
          <p:spPr bwMode="auto">
            <a:xfrm>
              <a:off x="3132" y="1680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97" name="Line 31"/>
            <p:cNvSpPr>
              <a:spLocks noChangeShapeType="1"/>
            </p:cNvSpPr>
            <p:nvPr/>
          </p:nvSpPr>
          <p:spPr bwMode="auto">
            <a:xfrm flipV="1">
              <a:off x="4110" y="3083"/>
              <a:ext cx="388" cy="17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98" name="AutoShape 32"/>
            <p:cNvSpPr>
              <a:spLocks noChangeArrowheads="1"/>
            </p:cNvSpPr>
            <p:nvPr/>
          </p:nvSpPr>
          <p:spPr bwMode="auto">
            <a:xfrm>
              <a:off x="3282" y="1920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599" name="AutoShape 33"/>
            <p:cNvSpPr>
              <a:spLocks noChangeArrowheads="1"/>
            </p:cNvSpPr>
            <p:nvPr/>
          </p:nvSpPr>
          <p:spPr bwMode="auto">
            <a:xfrm>
              <a:off x="3390" y="2091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600" name="AutoShape 34"/>
            <p:cNvSpPr>
              <a:spLocks noChangeArrowheads="1"/>
            </p:cNvSpPr>
            <p:nvPr/>
          </p:nvSpPr>
          <p:spPr bwMode="auto">
            <a:xfrm>
              <a:off x="3486" y="2256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601" name="AutoShape 35"/>
            <p:cNvSpPr>
              <a:spLocks noChangeArrowheads="1"/>
            </p:cNvSpPr>
            <p:nvPr/>
          </p:nvSpPr>
          <p:spPr bwMode="auto">
            <a:xfrm>
              <a:off x="3600" y="2421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602" name="AutoShape 36"/>
            <p:cNvSpPr>
              <a:spLocks noChangeArrowheads="1"/>
            </p:cNvSpPr>
            <p:nvPr/>
          </p:nvSpPr>
          <p:spPr bwMode="auto">
            <a:xfrm>
              <a:off x="3696" y="2592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603" name="AutoShape 37"/>
            <p:cNvSpPr>
              <a:spLocks noChangeArrowheads="1"/>
            </p:cNvSpPr>
            <p:nvPr/>
          </p:nvSpPr>
          <p:spPr bwMode="auto">
            <a:xfrm>
              <a:off x="3783" y="2718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604" name="AutoShape 38"/>
            <p:cNvSpPr>
              <a:spLocks noChangeArrowheads="1"/>
            </p:cNvSpPr>
            <p:nvPr/>
          </p:nvSpPr>
          <p:spPr bwMode="auto">
            <a:xfrm>
              <a:off x="3870" y="2880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605" name="AutoShape 39"/>
            <p:cNvSpPr>
              <a:spLocks noChangeArrowheads="1"/>
            </p:cNvSpPr>
            <p:nvPr/>
          </p:nvSpPr>
          <p:spPr bwMode="auto">
            <a:xfrm>
              <a:off x="3966" y="3024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606" name="AutoShape 40"/>
            <p:cNvSpPr>
              <a:spLocks noChangeArrowheads="1"/>
            </p:cNvSpPr>
            <p:nvPr/>
          </p:nvSpPr>
          <p:spPr bwMode="auto">
            <a:xfrm>
              <a:off x="4206" y="3156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607" name="AutoShape 41"/>
            <p:cNvSpPr>
              <a:spLocks noChangeArrowheads="1"/>
            </p:cNvSpPr>
            <p:nvPr/>
          </p:nvSpPr>
          <p:spPr bwMode="auto">
            <a:xfrm>
              <a:off x="4329" y="3099"/>
              <a:ext cx="48" cy="96"/>
            </a:xfrm>
            <a:prstGeom prst="can">
              <a:avLst>
                <a:gd name="adj" fmla="val 50000"/>
              </a:avLst>
            </a:prstGeom>
            <a:solidFill>
              <a:srgbClr val="800080"/>
            </a:solidFill>
            <a:ln w="19050">
              <a:solidFill>
                <a:srgbClr val="339966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66608" name="Line 42"/>
            <p:cNvSpPr>
              <a:spLocks noChangeShapeType="1"/>
            </p:cNvSpPr>
            <p:nvPr/>
          </p:nvSpPr>
          <p:spPr bwMode="auto">
            <a:xfrm>
              <a:off x="2592" y="1680"/>
              <a:ext cx="1125" cy="1824"/>
            </a:xfrm>
            <a:prstGeom prst="line">
              <a:avLst/>
            </a:prstGeom>
            <a:noFill/>
            <a:ln w="38100">
              <a:solidFill>
                <a:srgbClr val="339966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82315" name="Text Box 43"/>
          <p:cNvSpPr txBox="1">
            <a:spLocks noChangeArrowheads="1"/>
          </p:cNvSpPr>
          <p:nvPr/>
        </p:nvSpPr>
        <p:spPr bwMode="auto">
          <a:xfrm>
            <a:off x="598053" y="1983288"/>
            <a:ext cx="297584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339966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 dirty="0">
                <a:latin typeface="Tahoma" panose="020B0604030504040204" pitchFamily="34" charset="0"/>
              </a:rPr>
              <a:t>微滤 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</a:rPr>
              <a:t>0.1</a:t>
            </a:r>
            <a:r>
              <a:rPr kumimoji="1" lang="zh-CN" altLang="en-US" sz="2000" b="1" dirty="0">
                <a:solidFill>
                  <a:schemeClr val="hlink"/>
                </a:solidFill>
                <a:latin typeface="Tahoma" panose="020B0604030504040204" pitchFamily="34" charset="0"/>
              </a:rPr>
              <a:t>～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</a:rPr>
              <a:t>10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m</a:t>
            </a: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：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细菌、煤灰、发酵细胞、颜料、蛋白等</a:t>
            </a:r>
            <a:endParaRPr kumimoji="1"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182316" name="Text Box 44"/>
          <p:cNvSpPr txBox="1">
            <a:spLocks noChangeArrowheads="1"/>
          </p:cNvSpPr>
          <p:nvPr/>
        </p:nvSpPr>
        <p:spPr bwMode="auto">
          <a:xfrm>
            <a:off x="482744" y="3271380"/>
            <a:ext cx="325754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339966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超滤 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0.005</a:t>
            </a:r>
            <a:r>
              <a:rPr kumimoji="1" lang="zh-CN" altLang="en-US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～ 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</a:rPr>
              <a:t>0.1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m</a:t>
            </a: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：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蛋白、颜料、多糖、大分子</a:t>
            </a:r>
          </a:p>
        </p:txBody>
      </p:sp>
      <p:sp>
        <p:nvSpPr>
          <p:cNvPr id="182317" name="Text Box 45"/>
          <p:cNvSpPr txBox="1">
            <a:spLocks noChangeArrowheads="1"/>
          </p:cNvSpPr>
          <p:nvPr/>
        </p:nvSpPr>
        <p:spPr bwMode="auto">
          <a:xfrm>
            <a:off x="698424" y="4364251"/>
            <a:ext cx="29687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339966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纳滤 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0.0005</a:t>
            </a:r>
            <a:r>
              <a:rPr kumimoji="1" lang="zh-CN" altLang="en-US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～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0.005m</a:t>
            </a: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：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低聚糖、染料、多价离子</a:t>
            </a:r>
          </a:p>
        </p:txBody>
      </p:sp>
      <p:sp>
        <p:nvSpPr>
          <p:cNvPr id="182318" name="Text Box 46"/>
          <p:cNvSpPr txBox="1">
            <a:spLocks noChangeArrowheads="1"/>
          </p:cNvSpPr>
          <p:nvPr/>
        </p:nvSpPr>
        <p:spPr bwMode="auto">
          <a:xfrm>
            <a:off x="228600" y="5344566"/>
            <a:ext cx="410051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339966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反渗透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0.0001</a:t>
            </a:r>
            <a:r>
              <a:rPr kumimoji="1" lang="zh-CN" altLang="en-US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～</a:t>
            </a:r>
            <a:r>
              <a:rPr kumimoji="1" lang="en-US" altLang="zh-CN" sz="2000" b="1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0.001m</a:t>
            </a: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：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电解质、大于</a:t>
            </a:r>
            <a:r>
              <a:rPr kumimoji="1" lang="en-US" altLang="zh-CN" sz="2000" b="1" dirty="0">
                <a:latin typeface="Tahoma" panose="020B0604030504040204" pitchFamily="34" charset="0"/>
                <a:sym typeface="Symbol" panose="05050102010706020507" pitchFamily="18" charset="2"/>
              </a:rPr>
              <a:t>100Da</a:t>
            </a:r>
            <a:r>
              <a:rPr kumimoji="1" lang="zh-CN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的有机溶质</a:t>
            </a:r>
            <a:endParaRPr kumimoji="1" lang="zh-CN" altLang="en-US" sz="2000" b="1" dirty="0">
              <a:latin typeface="Tahoma" panose="020B0604030504040204" pitchFamily="34" charset="0"/>
            </a:endParaRPr>
          </a:p>
        </p:txBody>
      </p:sp>
      <p:sp>
        <p:nvSpPr>
          <p:cNvPr id="66568" name="Rectangle 48"/>
          <p:cNvSpPr>
            <a:spLocks noChangeArrowheads="1"/>
          </p:cNvSpPr>
          <p:nvPr/>
        </p:nvSpPr>
        <p:spPr bwMode="auto">
          <a:xfrm>
            <a:off x="2162175" y="511969"/>
            <a:ext cx="4114800" cy="762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膜的适用范围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8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15" grpId="0" autoUpdateAnimBg="0"/>
      <p:bldP spid="182316" grpId="0" autoUpdateAnimBg="0"/>
      <p:bldP spid="182317" grpId="0" autoUpdateAnimBg="0"/>
      <p:bldP spid="182318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3570" y="371475"/>
            <a:ext cx="8540750" cy="1143000"/>
          </a:xfrm>
        </p:spPr>
        <p:txBody>
          <a:bodyPr/>
          <a:lstStyle/>
          <a:p>
            <a:pPr eaLnBrk="1" hangingPunct="1"/>
            <a:r>
              <a:rPr lang="zh-CN" altLang="en-US" sz="37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37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37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）酶的浓缩、干燥与结晶</a:t>
            </a:r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609600" y="1600200"/>
            <a:ext cx="81534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b="1"/>
              <a:t>浓缩与干燥都是酶与溶剂（通常是水）分离的过程。在酶的分离纯化过程中是一个重要的环节。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609600" y="2667000"/>
            <a:ext cx="8153400" cy="334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b="1" dirty="0">
                <a:latin typeface="宋体" panose="02010600030101010101" pitchFamily="2" charset="-122"/>
              </a:rPr>
              <a:t>离心分离、过滤与膜分离、沉淀分离、层析分离等都能起到浓缩作用。用各种吸水剂，如硅胶、聚乙二醇、干燥凝胶等吸去水分，也可以达到浓缩效果。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200" b="1" dirty="0">
                <a:latin typeface="宋体" panose="02010600030101010101" pitchFamily="2" charset="-122"/>
              </a:rPr>
              <a:t>蒸发浓缩是通过加热或者减压方法使溶液中的部分溶剂汽化蒸发，使溶液得以浓缩的过程。由于酶在高温条件下不稳定，容易变性失活，故酶液的浓缩通常采用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</a:rPr>
              <a:t>真空浓缩</a:t>
            </a:r>
            <a:r>
              <a:rPr lang="zh-CN" altLang="en-US" sz="2200" b="1" dirty="0">
                <a:latin typeface="宋体" panose="02010600030101010101" pitchFamily="2" charset="-122"/>
              </a:rPr>
              <a:t>。即在一定的真空条件下，使酶液在</a:t>
            </a:r>
            <a:r>
              <a:rPr lang="en-US" altLang="zh-CN" sz="2200" b="1" dirty="0">
                <a:latin typeface="宋体" panose="02010600030101010101" pitchFamily="2" charset="-122"/>
              </a:rPr>
              <a:t>60℃</a:t>
            </a:r>
            <a:r>
              <a:rPr lang="zh-CN" altLang="en-US" sz="2200" b="1" dirty="0">
                <a:latin typeface="宋体" panose="02010600030101010101" pitchFamily="2" charset="-122"/>
              </a:rPr>
              <a:t>以下进行浓缩。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/>
      <p:bldP spid="18330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 descr="R00110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4" y="1130200"/>
            <a:ext cx="4329904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361950" y="1066800"/>
            <a:ext cx="417671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/>
              <a:t>在固体酶制剂的生产过程中，为了提高酶的稳定性，便于保存、运输和使用，一般都必须进行干燥。常用的干燥方法有：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400" b="1" dirty="0">
              <a:solidFill>
                <a:schemeClr val="accent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真空干燥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冷冻干燥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喷雾干燥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气流干燥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吸附干燥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42900" y="1828800"/>
            <a:ext cx="8458200" cy="2286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津市鸿鹰生物酶制剂生产简述</a:t>
            </a:r>
            <a:endParaRPr lang="en-US" altLang="zh-CN" sz="48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4000" dirty="0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en-US" altLang="zh-CN" sz="4000" dirty="0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4000" dirty="0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以淀粉酶</a:t>
            </a:r>
            <a:r>
              <a:rPr lang="zh-CN" altLang="en-US" sz="4000" dirty="0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为例</a:t>
            </a:r>
            <a:endParaRPr lang="zh-CN" altLang="en-US" sz="4000" dirty="0">
              <a:solidFill>
                <a:srgbClr val="00CC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79392" y="1255024"/>
            <a:ext cx="1394781" cy="6949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蒸汽发生车间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17920" y="4263418"/>
            <a:ext cx="1666655" cy="142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</a:rPr>
              <a:t>原料室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08760" y="2612898"/>
            <a:ext cx="1848030" cy="101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</a:rPr>
              <a:t>五金厂</a:t>
            </a:r>
            <a:r>
              <a:rPr lang="en-US" altLang="zh-CN" dirty="0" smtClean="0">
                <a:solidFill>
                  <a:srgbClr val="7030A0"/>
                </a:solidFill>
              </a:rPr>
              <a:t>/</a:t>
            </a:r>
            <a:r>
              <a:rPr lang="zh-CN" altLang="en-US" dirty="0" smtClean="0">
                <a:solidFill>
                  <a:srgbClr val="7030A0"/>
                </a:solidFill>
              </a:rPr>
              <a:t>仓库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 algn="ctr"/>
            <a:endParaRPr lang="en-US" altLang="zh-CN" dirty="0" smtClean="0">
              <a:solidFill>
                <a:srgbClr val="7030A0"/>
              </a:solidFill>
            </a:endParaRPr>
          </a:p>
          <a:p>
            <a:pPr algn="ctr"/>
            <a:r>
              <a:rPr lang="zh-CN" altLang="en-US" dirty="0">
                <a:solidFill>
                  <a:srgbClr val="7030A0"/>
                </a:solidFill>
              </a:rPr>
              <a:t>发电厂</a:t>
            </a:r>
          </a:p>
        </p:txBody>
      </p:sp>
      <p:sp>
        <p:nvSpPr>
          <p:cNvPr id="7" name="矩形 6"/>
          <p:cNvSpPr/>
          <p:nvPr/>
        </p:nvSpPr>
        <p:spPr>
          <a:xfrm>
            <a:off x="4023360" y="2612898"/>
            <a:ext cx="1650813" cy="101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</a:rPr>
              <a:t>配电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23360" y="4263418"/>
            <a:ext cx="1650813" cy="142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</a:rPr>
              <a:t>发酵车间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 algn="ctr"/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57600" y="4263418"/>
            <a:ext cx="365760" cy="85493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7030A0"/>
                </a:solidFill>
              </a:rPr>
              <a:t>空气过滤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80222" y="4263418"/>
            <a:ext cx="237698" cy="854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</a:rPr>
              <a:t>配料间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8760" y="4263418"/>
            <a:ext cx="1848030" cy="14295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</a:rPr>
              <a:t>空</a:t>
            </a:r>
            <a:r>
              <a:rPr lang="zh-CN" altLang="en-US" dirty="0" smtClean="0">
                <a:solidFill>
                  <a:srgbClr val="7030A0"/>
                </a:solidFill>
              </a:rPr>
              <a:t>压车间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17920" y="2612898"/>
            <a:ext cx="1650813" cy="101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</a:rPr>
              <a:t>提取车间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84575" y="2612898"/>
            <a:ext cx="278571" cy="6771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成品库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6811" y="2070404"/>
            <a:ext cx="738664" cy="29077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厂区布局</a:t>
            </a:r>
          </a:p>
        </p:txBody>
      </p:sp>
      <p:sp>
        <p:nvSpPr>
          <p:cNvPr id="18" name="矩形 17"/>
          <p:cNvSpPr/>
          <p:nvPr/>
        </p:nvSpPr>
        <p:spPr>
          <a:xfrm>
            <a:off x="6217920" y="1255024"/>
            <a:ext cx="1325880" cy="6949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滤渣回收车间</a:t>
            </a:r>
          </a:p>
        </p:txBody>
      </p:sp>
    </p:spTree>
    <p:extLst>
      <p:ext uri="{BB962C8B-B14F-4D97-AF65-F5344CB8AC3E}">
        <p14:creationId xmlns:p14="http://schemas.microsoft.com/office/powerpoint/2010/main" val="228234646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6701" y="228600"/>
            <a:ext cx="4817301" cy="838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发酵生产车间</a:t>
            </a:r>
            <a:endParaRPr lang="zh-CN" altLang="en-US" sz="5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056974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" y="0"/>
            <a:ext cx="9144000" cy="685800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 rot="18415192">
            <a:off x="3901346" y="4267200"/>
            <a:ext cx="609600" cy="4572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8415192">
            <a:off x="1254860" y="4267201"/>
            <a:ext cx="609600" cy="457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 rot="18415192">
            <a:off x="3109053" y="533401"/>
            <a:ext cx="609600" cy="457200"/>
          </a:xfrm>
          <a:prstGeom prst="rightArrow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677383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26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00800" y="-12526"/>
            <a:ext cx="2743200" cy="838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黑体" panose="02010609060101010101" pitchFamily="49" charset="-122"/>
                <a:ea typeface="黑体" panose="02010609060101010101" pitchFamily="49" charset="-122"/>
              </a:rPr>
              <a:t>拌料</a:t>
            </a:r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间</a:t>
            </a:r>
            <a:endParaRPr lang="zh-CN" altLang="en-US" sz="5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376750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2" b="6866"/>
          <a:stretch/>
        </p:blipFill>
        <p:spPr>
          <a:xfrm>
            <a:off x="1905000" y="-1"/>
            <a:ext cx="7239000" cy="6914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000" y="1295400"/>
            <a:ext cx="91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</a:t>
            </a:r>
            <a:endParaRPr lang="en-US" altLang="zh-CN" sz="6000" dirty="0" smtClean="0">
              <a:solidFill>
                <a:srgbClr val="00CC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6000" dirty="0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endParaRPr lang="en-US" altLang="zh-CN" sz="6000" dirty="0" smtClean="0">
              <a:solidFill>
                <a:srgbClr val="00CC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6000" dirty="0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灭</a:t>
            </a:r>
            <a:endParaRPr lang="en-US" altLang="zh-CN" sz="6000" dirty="0" smtClean="0">
              <a:solidFill>
                <a:srgbClr val="00CC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6000" dirty="0" smtClean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菌</a:t>
            </a:r>
            <a:endParaRPr lang="zh-CN" altLang="en-US" sz="6000" dirty="0">
              <a:solidFill>
                <a:srgbClr val="00CC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7988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90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35053"/>
              </p:ext>
            </p:extLst>
          </p:nvPr>
        </p:nvGraphicFramePr>
        <p:xfrm>
          <a:off x="215900" y="1143000"/>
          <a:ext cx="8712200" cy="5193758"/>
        </p:xfrm>
        <a:graphic>
          <a:graphicData uri="http://schemas.openxmlformats.org/drawingml/2006/table">
            <a:tbl>
              <a:tblPr/>
              <a:tblGrid>
                <a:gridCol w="2133600"/>
                <a:gridCol w="2819400"/>
                <a:gridCol w="3759200"/>
              </a:tblGrid>
              <a:tr h="8228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纤维素酶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里氏木霉、黑曲霉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水洗布生产，饲料添加剂，消化植物细胞壁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877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半纤维素酶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木霉、曲霉、根霉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饲料添加剂，消化植物细胞壁，低聚木糖生产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095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β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葡聚糖酶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枯草芽胞杆菌，黑曲霉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啤酒酿造，饲料添加剂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877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异淀粉酶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产气克雷伯氏菌，芽孢杆菌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淀粉加工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1037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乳糖酶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乳酸酵母，米曲霉，黑曲霉，米根霉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乳品工业（处理牛乳和乳清）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877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果胶酶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曲霉、欧文氏菌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水果加工，果汁、果酒澄清，麻类纤维脱胶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圆角矩形 3"/>
          <p:cNvSpPr/>
          <p:nvPr/>
        </p:nvSpPr>
        <p:spPr bwMode="auto">
          <a:xfrm>
            <a:off x="2438400" y="228600"/>
            <a:ext cx="3894137" cy="685800"/>
          </a:xfrm>
          <a:prstGeom prst="roundRect">
            <a:avLst/>
          </a:prstGeom>
          <a:solidFill>
            <a:srgbClr val="FF3300">
              <a:alpha val="94000"/>
            </a:srgbClr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酶制剂的应用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03753"/>
            <a:ext cx="4540685" cy="60542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01557" y="-26760"/>
            <a:ext cx="6140885" cy="838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摇瓶接入种子罐</a:t>
            </a:r>
            <a:endParaRPr lang="zh-CN" altLang="en-US" sz="5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479"/>
            <a:ext cx="4526095" cy="603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681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15000" y="0"/>
            <a:ext cx="3429000" cy="838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连通器</a:t>
            </a:r>
            <a:endParaRPr lang="zh-CN" altLang="en-US" sz="5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626414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r="28333"/>
          <a:stretch/>
        </p:blipFill>
        <p:spPr>
          <a:xfrm>
            <a:off x="609600" y="1752600"/>
            <a:ext cx="3505200" cy="397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15287" r="6860" b="10121"/>
          <a:stretch/>
        </p:blipFill>
        <p:spPr>
          <a:xfrm>
            <a:off x="5029200" y="1752600"/>
            <a:ext cx="3378396" cy="3979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457200"/>
            <a:ext cx="7797996" cy="838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助滤剂</a:t>
            </a:r>
            <a:r>
              <a:rPr lang="en-US" altLang="zh-CN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珍珠岩，硅藻土</a:t>
            </a:r>
            <a:endParaRPr lang="zh-CN" altLang="en-US" sz="5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5017707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15000" y="0"/>
            <a:ext cx="3429000" cy="838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絮凝车间</a:t>
            </a:r>
            <a:endParaRPr lang="zh-CN" altLang="en-US" sz="5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3660749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044"/>
            <a:ext cx="5410200" cy="838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压滤</a:t>
            </a:r>
            <a:r>
              <a:rPr lang="en-US" altLang="zh-CN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出</a:t>
            </a:r>
            <a:r>
              <a:rPr lang="zh-CN" altLang="en-US" sz="5400" dirty="0">
                <a:latin typeface="黑体" panose="02010609060101010101" pitchFamily="49" charset="-122"/>
                <a:ea typeface="黑体" panose="02010609060101010101" pitchFamily="49" charset="-122"/>
              </a:rPr>
              <a:t>粗酶液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6019800" y="228600"/>
            <a:ext cx="2209800" cy="685800"/>
          </a:xfrm>
          <a:prstGeom prst="straightConnector1">
            <a:avLst/>
          </a:prstGeom>
          <a:ln w="133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96210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69635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76"/>
            <a:ext cx="9144000" cy="6857124"/>
          </a:xfrm>
        </p:spPr>
      </p:pic>
      <p:sp>
        <p:nvSpPr>
          <p:cNvPr id="4" name="矩形 3"/>
          <p:cNvSpPr/>
          <p:nvPr/>
        </p:nvSpPr>
        <p:spPr>
          <a:xfrm>
            <a:off x="3733800" y="-38100"/>
            <a:ext cx="5410200" cy="838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超滤</a:t>
            </a:r>
            <a:r>
              <a:rPr lang="en-US" altLang="zh-CN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成品酶</a:t>
            </a:r>
            <a:r>
              <a:rPr lang="zh-CN" altLang="en-US" sz="5400" dirty="0">
                <a:latin typeface="黑体" panose="02010609060101010101" pitchFamily="49" charset="-122"/>
                <a:ea typeface="黑体" panose="02010609060101010101" pitchFamily="49" charset="-122"/>
              </a:rPr>
              <a:t>液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70659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9688" y="-38101"/>
            <a:ext cx="9183687" cy="6887355"/>
          </a:xfrm>
        </p:spPr>
      </p:pic>
      <p:sp>
        <p:nvSpPr>
          <p:cNvPr id="4" name="矩形 3"/>
          <p:cNvSpPr/>
          <p:nvPr/>
        </p:nvSpPr>
        <p:spPr>
          <a:xfrm>
            <a:off x="3733800" y="-38100"/>
            <a:ext cx="5410200" cy="838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超滤</a:t>
            </a:r>
            <a:r>
              <a:rPr lang="en-US" altLang="zh-CN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成品酶</a:t>
            </a:r>
            <a:r>
              <a:rPr lang="zh-CN" altLang="en-US" sz="5400" dirty="0">
                <a:latin typeface="黑体" panose="02010609060101010101" pitchFamily="49" charset="-122"/>
                <a:ea typeface="黑体" panose="02010609060101010101" pitchFamily="49" charset="-122"/>
              </a:rPr>
              <a:t>液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33400" y="615433"/>
            <a:ext cx="1752600" cy="832367"/>
            <a:chOff x="533400" y="615433"/>
            <a:chExt cx="1752600" cy="832367"/>
          </a:xfrm>
        </p:grpSpPr>
        <p:sp>
          <p:nvSpPr>
            <p:cNvPr id="2" name="下箭头 1"/>
            <p:cNvSpPr/>
            <p:nvPr/>
          </p:nvSpPr>
          <p:spPr>
            <a:xfrm rot="5400000">
              <a:off x="1085850" y="247650"/>
              <a:ext cx="647700" cy="1752600"/>
            </a:xfrm>
            <a:prstGeom prst="downArrow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14400" y="615433"/>
              <a:ext cx="1220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去配</a:t>
              </a:r>
              <a:r>
                <a:rPr lang="zh-CN" altLang="en-US" b="1" dirty="0">
                  <a:solidFill>
                    <a:srgbClr val="FF0000"/>
                  </a:solidFill>
                </a:rPr>
                <a:t>兑间</a:t>
              </a:r>
            </a:p>
          </p:txBody>
        </p: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71683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813"/>
            <a:ext cx="9144000" cy="6858000"/>
          </a:xfr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7799"/>
            <a:ext cx="4876800" cy="6502401"/>
          </a:xfrm>
        </p:spPr>
      </p:pic>
      <p:sp>
        <p:nvSpPr>
          <p:cNvPr id="5" name="矩形 4"/>
          <p:cNvSpPr/>
          <p:nvPr/>
        </p:nvSpPr>
        <p:spPr>
          <a:xfrm>
            <a:off x="7315200" y="1524000"/>
            <a:ext cx="609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00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旋风分离器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9395" y="1715719"/>
            <a:ext cx="1015663" cy="3200400"/>
          </a:xfrm>
          <a:prstGeom prst="rect">
            <a:avLst/>
          </a:prstGeom>
          <a:solidFill>
            <a:srgbClr val="FF000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酶粉制作</a:t>
            </a:r>
            <a:endParaRPr lang="zh-CN" altLang="en-US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891798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34938"/>
            <a:ext cx="4368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134938"/>
            <a:ext cx="4368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581400"/>
            <a:ext cx="4194175" cy="31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98863"/>
            <a:ext cx="416718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3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02781"/>
              </p:ext>
            </p:extLst>
          </p:nvPr>
        </p:nvGraphicFramePr>
        <p:xfrm>
          <a:off x="125412" y="1219200"/>
          <a:ext cx="8893175" cy="5214937"/>
        </p:xfrm>
        <a:graphic>
          <a:graphicData uri="http://schemas.openxmlformats.org/drawingml/2006/table">
            <a:tbl>
              <a:tblPr/>
              <a:tblGrid>
                <a:gridCol w="2465388"/>
                <a:gridCol w="3276600"/>
                <a:gridCol w="3151187"/>
              </a:tblGrid>
              <a:tr h="99707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转化酶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啤酒酵母、假丝酵母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制造转化糖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5626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凝乳酶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米赫毛霉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大肠杆菌和真菌生产的重组酶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制造乳酪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06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脂肪酶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曲霉、根霉、酵母等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加酶洗涤剂，油脂加工，生物化工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06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葡萄糖氧化酶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青霉、曲霉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食品去氧、除葡萄糖，测定葡萄糖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06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葡萄糖异构酶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凝结芽胞杆菌，白色链霉菌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生产果葡糖浆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06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青霉素酰化酶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细菌、霉菌、放线菌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制造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6-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氨基青霉烷酸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圆角矩形 3"/>
          <p:cNvSpPr/>
          <p:nvPr/>
        </p:nvSpPr>
        <p:spPr bwMode="auto">
          <a:xfrm>
            <a:off x="2438400" y="228600"/>
            <a:ext cx="3894137" cy="685800"/>
          </a:xfrm>
          <a:prstGeom prst="roundRect">
            <a:avLst/>
          </a:prstGeom>
          <a:solidFill>
            <a:srgbClr val="FF3300">
              <a:alpha val="94000"/>
            </a:srgbClr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酶制剂的应用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6300" y="1295400"/>
            <a:ext cx="7391400" cy="1981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考试顺利</a:t>
            </a:r>
            <a:endParaRPr lang="zh-CN" altLang="en-US" sz="11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3440" y="3657600"/>
            <a:ext cx="7391400" cy="19812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5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暑期愉快</a:t>
            </a:r>
            <a:endParaRPr lang="zh-CN" altLang="en-US" sz="11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65089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50825" y="1181100"/>
            <a:ext cx="8569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一、酶的生产方法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250825" y="1701800"/>
            <a:ext cx="864235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、提取法</a:t>
            </a:r>
          </a:p>
          <a:p>
            <a:pPr eaLnBrk="1" hangingPunct="1"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直接从动、植物细胞或组织中将酶提取出来。提取法虽简单易行，但受原材料来源的限制。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304800" y="2971800"/>
            <a:ext cx="83534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、化学合成法</a:t>
            </a:r>
          </a:p>
          <a:p>
            <a:pPr eaLnBrk="1" hangingPunct="1">
              <a:buClr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是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20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世纪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60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年代中期出现的新技术。</a:t>
            </a:r>
          </a:p>
          <a:p>
            <a:pPr eaLnBrk="1" hangingPunct="1">
              <a:buClr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只能合成那些已知化学结构的酶；成本比较高。</a:t>
            </a:r>
          </a:p>
          <a:p>
            <a:pPr eaLnBrk="1" hangingPunct="1">
              <a:buClrTx/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目前仍然停留在实验室内合成的阶段。</a:t>
            </a:r>
          </a:p>
        </p:txBody>
      </p:sp>
      <p:sp>
        <p:nvSpPr>
          <p:cNvPr id="98310" name="AutoShape 6"/>
          <p:cNvSpPr>
            <a:spLocks noChangeArrowheads="1"/>
          </p:cNvSpPr>
          <p:nvPr/>
        </p:nvSpPr>
        <p:spPr bwMode="auto">
          <a:xfrm>
            <a:off x="6699250" y="2582178"/>
            <a:ext cx="2193925" cy="1305718"/>
          </a:xfrm>
          <a:prstGeom prst="wedgeRoundRectCallout">
            <a:avLst>
              <a:gd name="adj1" fmla="val -74775"/>
              <a:gd name="adj2" fmla="val -62152"/>
              <a:gd name="adj3" fmla="val 16667"/>
            </a:avLst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00B050"/>
                </a:solidFill>
              </a:rPr>
              <a:t>牛胃→凝乳酶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00B050"/>
                </a:solidFill>
              </a:rPr>
              <a:t>胰脏→胰酶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00B050"/>
                </a:solidFill>
              </a:rPr>
              <a:t>血液→凝血酶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00B050"/>
                </a:solidFill>
              </a:rPr>
              <a:t>木瓜→木瓜蛋白酶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50825" y="4724400"/>
            <a:ext cx="8569325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、微生物发酵法</a:t>
            </a:r>
          </a:p>
          <a:p>
            <a:pPr eaLnBrk="1" hangingPunct="1"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是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世纪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年代以来生产酶的主要方法。</a:t>
            </a:r>
          </a:p>
          <a:p>
            <a:pPr eaLnBrk="1" hangingPunct="1"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利用微生物细胞的生命活动合成所需酶的方法称为发酵法。</a:t>
            </a:r>
          </a:p>
          <a:p>
            <a:pPr eaLnBrk="1" hangingPunct="1">
              <a:buClrTx/>
              <a:buFontTx/>
              <a:buNone/>
            </a:pP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酶的发酵生产是现在酶生产的主要方法。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2055812" y="307659"/>
            <a:ext cx="5302250" cy="720247"/>
          </a:xfrm>
          <a:prstGeom prst="roundRect">
            <a:avLst/>
          </a:prstGeom>
          <a:solidFill>
            <a:srgbClr val="FF3300">
              <a:alpha val="94000"/>
            </a:srgbClr>
          </a:solidFill>
          <a:ln w="57150" cmpd="thickThin">
            <a:noFill/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第一节 酶制剂的获得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10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/>
      <p:bldP spid="98309" grpId="0"/>
      <p:bldP spid="98310" grpId="0" animBg="1"/>
      <p:bldP spid="153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457200" y="330200"/>
            <a:ext cx="68580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二、应用微生物来开发酶应具的特征</a:t>
            </a:r>
          </a:p>
        </p:txBody>
      </p:sp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3733800" y="2895600"/>
            <a:ext cx="5105400" cy="827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342900" indent="-342900" eaLnBrk="1" hangingPunct="1"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不易退化，不易感染噬菌体，非</a:t>
            </a:r>
            <a:endParaRPr kumimoji="1"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致病菌</a:t>
            </a:r>
          </a:p>
        </p:txBody>
      </p:sp>
      <p:sp>
        <p:nvSpPr>
          <p:cNvPr id="100363" name="Rectangle 11"/>
          <p:cNvSpPr>
            <a:spLocks noChangeArrowheads="1"/>
          </p:cNvSpPr>
          <p:nvPr/>
        </p:nvSpPr>
        <p:spPr bwMode="auto">
          <a:xfrm>
            <a:off x="3733800" y="1143000"/>
            <a:ext cx="51054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342900" indent="-342900" eaLnBrk="1" hangingPunct="1"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繁殖快、生产周期短、培养简便</a:t>
            </a:r>
          </a:p>
        </p:txBody>
      </p:sp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3733800" y="4953000"/>
            <a:ext cx="5105400" cy="1647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342900" indent="-342900" eaLnBrk="1" hangingPunct="1"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微生物具有较强的适应性和应变能</a:t>
            </a:r>
            <a:endParaRPr kumimoji="1"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力，可以通过适应、诱导、诱变以及</a:t>
            </a:r>
            <a:endParaRPr kumimoji="1"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基因工程等方法培育出新的产酶高的</a:t>
            </a:r>
            <a:endParaRPr kumimoji="1"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菌株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685800" y="1257300"/>
            <a:ext cx="2865438" cy="4533900"/>
            <a:chOff x="685800" y="1257300"/>
            <a:chExt cx="2865966" cy="4533900"/>
          </a:xfrm>
        </p:grpSpPr>
        <p:sp>
          <p:nvSpPr>
            <p:cNvPr id="16393" name="AutoShape 8"/>
            <p:cNvSpPr>
              <a:spLocks noChangeArrowheads="1"/>
            </p:cNvSpPr>
            <p:nvPr/>
          </p:nvSpPr>
          <p:spPr bwMode="auto">
            <a:xfrm>
              <a:off x="685800" y="2667000"/>
              <a:ext cx="1295400" cy="1676400"/>
            </a:xfrm>
            <a:prstGeom prst="rightArrowCallout">
              <a:avLst>
                <a:gd name="adj1" fmla="val 24996"/>
                <a:gd name="adj2" fmla="val 25002"/>
                <a:gd name="adj3" fmla="val 18940"/>
                <a:gd name="adj4" fmla="val 66667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微</a:t>
              </a:r>
              <a:endPara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生</a:t>
              </a:r>
              <a:endPara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物</a:t>
              </a:r>
            </a:p>
          </p:txBody>
        </p:sp>
        <p:sp>
          <p:nvSpPr>
            <p:cNvPr id="16394" name="Rectangle 9"/>
            <p:cNvSpPr>
              <a:spLocks noChangeArrowheads="1"/>
            </p:cNvSpPr>
            <p:nvPr/>
          </p:nvSpPr>
          <p:spPr bwMode="auto">
            <a:xfrm>
              <a:off x="2023533" y="3009900"/>
              <a:ext cx="914400" cy="990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5400" dirty="0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酶</a:t>
              </a:r>
            </a:p>
          </p:txBody>
        </p:sp>
        <p:sp>
          <p:nvSpPr>
            <p:cNvPr id="16395" name="AutoShape 13"/>
            <p:cNvSpPr>
              <a:spLocks/>
            </p:cNvSpPr>
            <p:nvPr/>
          </p:nvSpPr>
          <p:spPr bwMode="auto">
            <a:xfrm>
              <a:off x="3018366" y="1257300"/>
              <a:ext cx="533400" cy="4533900"/>
            </a:xfrm>
            <a:prstGeom prst="leftBrace">
              <a:avLst>
                <a:gd name="adj1" fmla="val 6309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11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733800" y="1981200"/>
            <a:ext cx="51054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342900" indent="-342900" eaLnBrk="1" hangingPunct="1"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易于繁殖快、产生大量的营养细胞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3733800" y="3962400"/>
            <a:ext cx="5105400" cy="7191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342900" indent="-342900" eaLnBrk="1" hangingPunct="1"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产生胞外酶，利于酶的分离，回收</a:t>
            </a:r>
            <a:endParaRPr kumimoji="1"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率高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4" grpId="0"/>
      <p:bldP spid="100362" grpId="0" animBg="1"/>
      <p:bldP spid="100363" grpId="0" animBg="1"/>
      <p:bldP spid="100364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万里长城">
  <a:themeElements>
    <a:clrScheme name="万里长城 9">
      <a:dk1>
        <a:srgbClr val="000000"/>
      </a:dk1>
      <a:lt1>
        <a:srgbClr val="FFFFFF"/>
      </a:lt1>
      <a:dk2>
        <a:srgbClr val="000099"/>
      </a:dk2>
      <a:lt2>
        <a:srgbClr val="969696"/>
      </a:lt2>
      <a:accent1>
        <a:srgbClr val="FFFF99"/>
      </a:accent1>
      <a:accent2>
        <a:srgbClr val="006666"/>
      </a:accent2>
      <a:accent3>
        <a:srgbClr val="FFFFFF"/>
      </a:accent3>
      <a:accent4>
        <a:srgbClr val="000000"/>
      </a:accent4>
      <a:accent5>
        <a:srgbClr val="FFFFCA"/>
      </a:accent5>
      <a:accent6>
        <a:srgbClr val="005C5C"/>
      </a:accent6>
      <a:hlink>
        <a:srgbClr val="FF0000"/>
      </a:hlink>
      <a:folHlink>
        <a:srgbClr val="808080"/>
      </a:folHlink>
    </a:clrScheme>
    <a:fontScheme name="万里长城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万里长城 1">
        <a:dk1>
          <a:srgbClr val="000000"/>
        </a:dk1>
        <a:lt1>
          <a:srgbClr val="FFFFFF"/>
        </a:lt1>
        <a:dk2>
          <a:srgbClr val="000099"/>
        </a:dk2>
        <a:lt2>
          <a:srgbClr val="969696"/>
        </a:lt2>
        <a:accent1>
          <a:srgbClr val="FFFF99"/>
        </a:accent1>
        <a:accent2>
          <a:srgbClr val="0066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005C5C"/>
        </a:accent6>
        <a:hlink>
          <a:srgbClr val="80008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2">
        <a:dk1>
          <a:srgbClr val="000000"/>
        </a:dk1>
        <a:lt1>
          <a:srgbClr val="8EA4EA"/>
        </a:lt1>
        <a:dk2>
          <a:srgbClr val="0033CC"/>
        </a:dk2>
        <a:lt2>
          <a:srgbClr val="969696"/>
        </a:lt2>
        <a:accent1>
          <a:srgbClr val="86B5B6"/>
        </a:accent1>
        <a:accent2>
          <a:srgbClr val="FFCC66"/>
        </a:accent2>
        <a:accent3>
          <a:srgbClr val="C6CFF3"/>
        </a:accent3>
        <a:accent4>
          <a:srgbClr val="000000"/>
        </a:accent4>
        <a:accent5>
          <a:srgbClr val="C3D7D7"/>
        </a:accent5>
        <a:accent6>
          <a:srgbClr val="E7B95C"/>
        </a:accent6>
        <a:hlink>
          <a:srgbClr val="626292"/>
        </a:hlink>
        <a:folHlink>
          <a:srgbClr val="A236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3">
        <a:dk1>
          <a:srgbClr val="0000FF"/>
        </a:dk1>
        <a:lt1>
          <a:srgbClr val="C0C0C0"/>
        </a:lt1>
        <a:dk2>
          <a:srgbClr val="000000"/>
        </a:dk2>
        <a:lt2>
          <a:srgbClr val="B2B2B2"/>
        </a:lt2>
        <a:accent1>
          <a:srgbClr val="FFCC99"/>
        </a:accent1>
        <a:accent2>
          <a:srgbClr val="FF99CC"/>
        </a:accent2>
        <a:accent3>
          <a:srgbClr val="DCDCDC"/>
        </a:accent3>
        <a:accent4>
          <a:srgbClr val="0000DA"/>
        </a:accent4>
        <a:accent5>
          <a:srgbClr val="FFE2CA"/>
        </a:accent5>
        <a:accent6>
          <a:srgbClr val="E78AB9"/>
        </a:accent6>
        <a:hlink>
          <a:srgbClr val="9C4070"/>
        </a:hlink>
        <a:folHlink>
          <a:srgbClr val="0071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4">
        <a:dk1>
          <a:srgbClr val="0029AC"/>
        </a:dk1>
        <a:lt1>
          <a:srgbClr val="CCFFCC"/>
        </a:lt1>
        <a:dk2>
          <a:srgbClr val="993366"/>
        </a:dk2>
        <a:lt2>
          <a:srgbClr val="969696"/>
        </a:lt2>
        <a:accent1>
          <a:srgbClr val="FFCC99"/>
        </a:accent1>
        <a:accent2>
          <a:srgbClr val="6699FF"/>
        </a:accent2>
        <a:accent3>
          <a:srgbClr val="E2FFE2"/>
        </a:accent3>
        <a:accent4>
          <a:srgbClr val="002192"/>
        </a:accent4>
        <a:accent5>
          <a:srgbClr val="FFE2CA"/>
        </a:accent5>
        <a:accent6>
          <a:srgbClr val="5C8AE7"/>
        </a:accent6>
        <a:hlink>
          <a:srgbClr val="006600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5">
        <a:dk1>
          <a:srgbClr val="333333"/>
        </a:dk1>
        <a:lt1>
          <a:srgbClr val="FF99CC"/>
        </a:lt1>
        <a:dk2>
          <a:srgbClr val="006600"/>
        </a:dk2>
        <a:lt2>
          <a:srgbClr val="B2B2B2"/>
        </a:lt2>
        <a:accent1>
          <a:srgbClr val="FFFF66"/>
        </a:accent1>
        <a:accent2>
          <a:srgbClr val="33CCFF"/>
        </a:accent2>
        <a:accent3>
          <a:srgbClr val="FFCAE2"/>
        </a:accent3>
        <a:accent4>
          <a:srgbClr val="2A2A2A"/>
        </a:accent4>
        <a:accent5>
          <a:srgbClr val="FFFFB8"/>
        </a:accent5>
        <a:accent6>
          <a:srgbClr val="2DB9E7"/>
        </a:accent6>
        <a:hlink>
          <a:srgbClr val="6600FF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6">
        <a:dk1>
          <a:srgbClr val="000000"/>
        </a:dk1>
        <a:lt1>
          <a:srgbClr val="FFFFCC"/>
        </a:lt1>
        <a:dk2>
          <a:srgbClr val="6756A6"/>
        </a:dk2>
        <a:lt2>
          <a:srgbClr val="969696"/>
        </a:lt2>
        <a:accent1>
          <a:srgbClr val="99CCFF"/>
        </a:accent1>
        <a:accent2>
          <a:srgbClr val="008000"/>
        </a:accent2>
        <a:accent3>
          <a:srgbClr val="FFFFE2"/>
        </a:accent3>
        <a:accent4>
          <a:srgbClr val="000000"/>
        </a:accent4>
        <a:accent5>
          <a:srgbClr val="CAE2FF"/>
        </a:accent5>
        <a:accent6>
          <a:srgbClr val="007300"/>
        </a:accent6>
        <a:hlink>
          <a:srgbClr val="990033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7">
        <a:dk1>
          <a:srgbClr val="CC3300"/>
        </a:dk1>
        <a:lt1>
          <a:srgbClr val="99CCFF"/>
        </a:lt1>
        <a:dk2>
          <a:srgbClr val="003399"/>
        </a:dk2>
        <a:lt2>
          <a:srgbClr val="969696"/>
        </a:lt2>
        <a:accent1>
          <a:srgbClr val="CED7FE"/>
        </a:accent1>
        <a:accent2>
          <a:srgbClr val="FFFFFF"/>
        </a:accent2>
        <a:accent3>
          <a:srgbClr val="CAE2FF"/>
        </a:accent3>
        <a:accent4>
          <a:srgbClr val="AE2A00"/>
        </a:accent4>
        <a:accent5>
          <a:srgbClr val="E3E8FE"/>
        </a:accent5>
        <a:accent6>
          <a:srgbClr val="E7E7E7"/>
        </a:accent6>
        <a:hlink>
          <a:srgbClr val="006600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8">
        <a:dk1>
          <a:srgbClr val="006600"/>
        </a:dk1>
        <a:lt1>
          <a:srgbClr val="FFCC99"/>
        </a:lt1>
        <a:dk2>
          <a:srgbClr val="000000"/>
        </a:dk2>
        <a:lt2>
          <a:srgbClr val="B2B2B2"/>
        </a:lt2>
        <a:accent1>
          <a:srgbClr val="FFFFFF"/>
        </a:accent1>
        <a:accent2>
          <a:srgbClr val="FFFF66"/>
        </a:accent2>
        <a:accent3>
          <a:srgbClr val="FFE2CA"/>
        </a:accent3>
        <a:accent4>
          <a:srgbClr val="005600"/>
        </a:accent4>
        <a:accent5>
          <a:srgbClr val="FFFFFF"/>
        </a:accent5>
        <a:accent6>
          <a:srgbClr val="E7E75C"/>
        </a:accent6>
        <a:hlink>
          <a:srgbClr val="5B5B89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9">
        <a:dk1>
          <a:srgbClr val="000000"/>
        </a:dk1>
        <a:lt1>
          <a:srgbClr val="FFFFFF"/>
        </a:lt1>
        <a:dk2>
          <a:srgbClr val="000099"/>
        </a:dk2>
        <a:lt2>
          <a:srgbClr val="969696"/>
        </a:lt2>
        <a:accent1>
          <a:srgbClr val="FFFF99"/>
        </a:accent1>
        <a:accent2>
          <a:srgbClr val="0066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005C5C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CDESIGNA</Template>
  <TotalTime>2719</TotalTime>
  <Words>4283</Words>
  <Application>Microsoft Office PowerPoint</Application>
  <PresentationFormat>全屏显示(4:3)</PresentationFormat>
  <Paragraphs>480</Paragraphs>
  <Slides>70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0" baseType="lpstr">
      <vt:lpstr>Adobe 楷体 Std R</vt:lpstr>
      <vt:lpstr>simsun</vt:lpstr>
      <vt:lpstr>仿宋_GB2312</vt:lpstr>
      <vt:lpstr>黑体</vt:lpstr>
      <vt:lpstr>华文仿宋</vt:lpstr>
      <vt:lpstr>楷体</vt:lpstr>
      <vt:lpstr>楷体_GB2312</vt:lpstr>
      <vt:lpstr>宋体</vt:lpstr>
      <vt:lpstr>幼圆</vt:lpstr>
      <vt:lpstr>Arial</vt:lpstr>
      <vt:lpstr>Calibri</vt:lpstr>
      <vt:lpstr>Calibri Light</vt:lpstr>
      <vt:lpstr>Symbol</vt:lpstr>
      <vt:lpstr>Tahoma</vt:lpstr>
      <vt:lpstr>Times New Roman</vt:lpstr>
      <vt:lpstr>Wingdings</vt:lpstr>
      <vt:lpstr>万里长城</vt:lpstr>
      <vt:lpstr>1_自定义设计方案</vt:lpstr>
      <vt:lpstr>自定义设计方案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盐 析</vt:lpstr>
      <vt:lpstr>PowerPoint 演示文稿</vt:lpstr>
      <vt:lpstr>PowerPoint 演示文稿</vt:lpstr>
      <vt:lpstr>PowerPoint 演示文稿</vt:lpstr>
      <vt:lpstr>（3）酶的浓缩、干燥与结晶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309</cp:revision>
  <cp:lastPrinted>1601-01-01T00:00:00Z</cp:lastPrinted>
  <dcterms:created xsi:type="dcterms:W3CDTF">1601-01-01T00:00:00Z</dcterms:created>
  <dcterms:modified xsi:type="dcterms:W3CDTF">2016-06-14T04:34:03Z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